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22.jpg" ContentType="image/jpg"/>
  <Override PartName="/ppt/notesSlides/notesSlide8.xml" ContentType="application/vnd.openxmlformats-officedocument.presentationml.notesSlide+xml"/>
  <Override PartName="/ppt/media/image24.jpg" ContentType="image/jpg"/>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1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14.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4"/>
    <p:sldMasterId id="2147483762" r:id="rId5"/>
  </p:sldMasterIdLst>
  <p:notesMasterIdLst>
    <p:notesMasterId r:id="rId103"/>
  </p:notesMasterIdLst>
  <p:handoutMasterIdLst>
    <p:handoutMasterId r:id="rId104"/>
  </p:handoutMasterIdLst>
  <p:sldIdLst>
    <p:sldId id="259" r:id="rId6"/>
    <p:sldId id="377" r:id="rId7"/>
    <p:sldId id="378" r:id="rId8"/>
    <p:sldId id="281" r:id="rId9"/>
    <p:sldId id="282" r:id="rId10"/>
    <p:sldId id="283" r:id="rId11"/>
    <p:sldId id="284" r:id="rId12"/>
    <p:sldId id="285" r:id="rId13"/>
    <p:sldId id="286" r:id="rId14"/>
    <p:sldId id="287" r:id="rId15"/>
    <p:sldId id="288" r:id="rId16"/>
    <p:sldId id="289" r:id="rId17"/>
    <p:sldId id="272" r:id="rId18"/>
    <p:sldId id="290" r:id="rId19"/>
    <p:sldId id="291" r:id="rId20"/>
    <p:sldId id="292" r:id="rId21"/>
    <p:sldId id="293" r:id="rId22"/>
    <p:sldId id="294" r:id="rId23"/>
    <p:sldId id="295" r:id="rId24"/>
    <p:sldId id="296" r:id="rId25"/>
    <p:sldId id="297" r:id="rId26"/>
    <p:sldId id="298" r:id="rId27"/>
    <p:sldId id="299" r:id="rId28"/>
    <p:sldId id="300" r:id="rId29"/>
    <p:sldId id="301" r:id="rId30"/>
    <p:sldId id="302" r:id="rId31"/>
    <p:sldId id="303" r:id="rId32"/>
    <p:sldId id="304" r:id="rId33"/>
    <p:sldId id="305" r:id="rId34"/>
    <p:sldId id="306" r:id="rId35"/>
    <p:sldId id="307" r:id="rId36"/>
    <p:sldId id="308" r:id="rId37"/>
    <p:sldId id="309" r:id="rId38"/>
    <p:sldId id="310" r:id="rId39"/>
    <p:sldId id="311" r:id="rId40"/>
    <p:sldId id="312" r:id="rId41"/>
    <p:sldId id="313" r:id="rId42"/>
    <p:sldId id="314" r:id="rId43"/>
    <p:sldId id="315" r:id="rId44"/>
    <p:sldId id="316" r:id="rId45"/>
    <p:sldId id="317" r:id="rId46"/>
    <p:sldId id="320" r:id="rId47"/>
    <p:sldId id="318" r:id="rId48"/>
    <p:sldId id="319" r:id="rId49"/>
    <p:sldId id="321" r:id="rId50"/>
    <p:sldId id="322" r:id="rId51"/>
    <p:sldId id="323" r:id="rId52"/>
    <p:sldId id="324" r:id="rId53"/>
    <p:sldId id="325" r:id="rId54"/>
    <p:sldId id="326" r:id="rId55"/>
    <p:sldId id="327" r:id="rId56"/>
    <p:sldId id="328" r:id="rId57"/>
    <p:sldId id="329" r:id="rId58"/>
    <p:sldId id="330" r:id="rId59"/>
    <p:sldId id="331" r:id="rId60"/>
    <p:sldId id="332" r:id="rId61"/>
    <p:sldId id="333" r:id="rId62"/>
    <p:sldId id="334" r:id="rId63"/>
    <p:sldId id="335" r:id="rId64"/>
    <p:sldId id="336" r:id="rId65"/>
    <p:sldId id="337" r:id="rId66"/>
    <p:sldId id="338" r:id="rId67"/>
    <p:sldId id="339" r:id="rId68"/>
    <p:sldId id="340" r:id="rId69"/>
    <p:sldId id="341" r:id="rId70"/>
    <p:sldId id="342" r:id="rId71"/>
    <p:sldId id="343" r:id="rId72"/>
    <p:sldId id="344" r:id="rId73"/>
    <p:sldId id="345" r:id="rId74"/>
    <p:sldId id="346" r:id="rId75"/>
    <p:sldId id="347" r:id="rId76"/>
    <p:sldId id="348" r:id="rId77"/>
    <p:sldId id="350" r:id="rId78"/>
    <p:sldId id="351" r:id="rId79"/>
    <p:sldId id="352" r:id="rId80"/>
    <p:sldId id="353" r:id="rId81"/>
    <p:sldId id="354" r:id="rId82"/>
    <p:sldId id="355" r:id="rId83"/>
    <p:sldId id="356" r:id="rId84"/>
    <p:sldId id="357" r:id="rId85"/>
    <p:sldId id="358" r:id="rId86"/>
    <p:sldId id="359" r:id="rId87"/>
    <p:sldId id="360" r:id="rId88"/>
    <p:sldId id="361" r:id="rId89"/>
    <p:sldId id="362" r:id="rId90"/>
    <p:sldId id="363" r:id="rId91"/>
    <p:sldId id="364" r:id="rId92"/>
    <p:sldId id="365" r:id="rId93"/>
    <p:sldId id="366" r:id="rId94"/>
    <p:sldId id="367" r:id="rId95"/>
    <p:sldId id="368" r:id="rId96"/>
    <p:sldId id="369" r:id="rId97"/>
    <p:sldId id="370" r:id="rId98"/>
    <p:sldId id="371" r:id="rId99"/>
    <p:sldId id="372" r:id="rId100"/>
    <p:sldId id="379" r:id="rId101"/>
    <p:sldId id="380" r:id="rId102"/>
  </p:sldIdLst>
  <p:sldSz cx="9144000" cy="6858000" type="screen4x3"/>
  <p:notesSz cx="6858000" cy="9144000"/>
  <p:custDataLst>
    <p:tags r:id="rId10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rla Brink" initials="CB" lastIdx="3" clrIdx="0"/>
  <p:cmAuthor id="1" name="Angela Raval" initials="AR" lastIdx="6" clrIdx="1"/>
  <p:cmAuthor id="2" name="Tony Martin" initials="TM" lastIdx="2" clrIdx="2"/>
  <p:cmAuthor id="3" name="debbiew4" initials="d"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D53"/>
    <a:srgbClr val="AC4738"/>
    <a:srgbClr val="462258"/>
    <a:srgbClr val="BE6142"/>
    <a:srgbClr val="735781"/>
    <a:srgbClr val="2C689E"/>
    <a:srgbClr val="1E599F"/>
    <a:srgbClr val="DCE8FE"/>
    <a:srgbClr val="B4C3E0"/>
    <a:srgbClr val="9AB6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82158" autoAdjust="0"/>
  </p:normalViewPr>
  <p:slideViewPr>
    <p:cSldViewPr snapToGrid="0">
      <p:cViewPr>
        <p:scale>
          <a:sx n="50" d="100"/>
          <a:sy n="50" d="100"/>
        </p:scale>
        <p:origin x="-1602" y="-94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0" d="100"/>
          <a:sy n="60" d="100"/>
        </p:scale>
        <p:origin x="-1699" y="-67"/>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07" Type="http://schemas.openxmlformats.org/officeDocument/2006/relationships/presProps" Target="presProps.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notesMaster" Target="notesMasters/notesMaster1.xml"/><Relationship Id="rId108" Type="http://schemas.openxmlformats.org/officeDocument/2006/relationships/viewProps" Target="viewProp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commentAuthors" Target="commentAuthor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theme" Target="theme/theme1.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tableStyles" Target="tableStyle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Tracheal Extubation</c:v>
                </c:pt>
              </c:strCache>
            </c:strRef>
          </c:tx>
          <c:dPt>
            <c:idx val="0"/>
            <c:bubble3D val="0"/>
            <c:spPr>
              <a:solidFill>
                <a:schemeClr val="accent1"/>
              </a:solidFill>
              <a:ln>
                <a:noFill/>
              </a:ln>
              <a:effectLst>
                <a:outerShdw blurRad="254000" sx="102000" sy="102000" algn="ctr" rotWithShape="0">
                  <a:prstClr val="black">
                    <a:alpha val="20000"/>
                  </a:prstClr>
                </a:outerShdw>
              </a:effectLst>
            </c:spPr>
          </c:dPt>
          <c:dPt>
            <c:idx val="1"/>
            <c:bubble3D val="0"/>
            <c:spPr>
              <a:solidFill>
                <a:schemeClr val="accent2"/>
              </a:solidFill>
              <a:ln>
                <a:noFill/>
              </a:ln>
              <a:effectLst>
                <a:outerShdw blurRad="254000" sx="102000" sy="102000" algn="ctr" rotWithShape="0">
                  <a:prstClr val="black">
                    <a:alpha val="20000"/>
                  </a:prstClr>
                </a:outerShdw>
              </a:effectLst>
            </c:spPr>
          </c:dPt>
          <c:dPt>
            <c:idx val="2"/>
            <c:bubble3D val="0"/>
            <c:spPr>
              <a:solidFill>
                <a:schemeClr val="accent3"/>
              </a:solidFill>
              <a:ln>
                <a:noFill/>
              </a:ln>
              <a:effectLst>
                <a:outerShdw blurRad="254000" sx="102000" sy="102000" algn="ctr" rotWithShape="0">
                  <a:prstClr val="black">
                    <a:alpha val="20000"/>
                  </a:prstClr>
                </a:outerShdw>
              </a:effectLst>
            </c:spPr>
          </c:dPt>
          <c:dPt>
            <c:idx val="3"/>
            <c:bubble3D val="0"/>
            <c:spPr>
              <a:solidFill>
                <a:schemeClr val="accent4"/>
              </a:solidFill>
              <a:ln>
                <a:noFill/>
              </a:ln>
              <a:effectLst>
                <a:outerShdw blurRad="254000" sx="102000" sy="102000" algn="ctr" rotWithShape="0">
                  <a:prstClr val="black">
                    <a:alpha val="20000"/>
                  </a:prstClr>
                </a:outerShdw>
              </a:effectLst>
            </c:spPr>
          </c:dPt>
          <c:dPt>
            <c:idx val="4"/>
            <c:bubble3D val="0"/>
            <c:spPr>
              <a:solidFill>
                <a:schemeClr val="accent5"/>
              </a:solidFill>
              <a:ln>
                <a:noFill/>
              </a:ln>
              <a:effectLst>
                <a:outerShdw blurRad="254000" sx="102000" sy="102000" algn="ctr" rotWithShape="0">
                  <a:prstClr val="black">
                    <a:alpha val="20000"/>
                  </a:prstClr>
                </a:outerShdw>
              </a:effectLst>
            </c:spPr>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15:layout/>
              </c:ext>
            </c:extLst>
          </c:dLbls>
          <c:cat>
            <c:strRef>
              <c:f>Sheet1!$A$2:$A$6</c:f>
              <c:strCache>
                <c:ptCount val="5"/>
                <c:pt idx="0">
                  <c:v>TOF &lt;0.6</c:v>
                </c:pt>
                <c:pt idx="1">
                  <c:v>TOF 0.6-&lt;0.7</c:v>
                </c:pt>
                <c:pt idx="2">
                  <c:v>TOF 0.7-&lt;0.8</c:v>
                </c:pt>
                <c:pt idx="3">
                  <c:v>TOF 0.8-&lt;0.9</c:v>
                </c:pt>
                <c:pt idx="4">
                  <c:v>TOF &gt;/= 0.9</c:v>
                </c:pt>
              </c:strCache>
            </c:strRef>
          </c:cat>
          <c:val>
            <c:numRef>
              <c:f>Sheet1!$B$2:$B$6</c:f>
              <c:numCache>
                <c:formatCode>0.00%</c:formatCode>
                <c:ptCount val="5"/>
                <c:pt idx="0">
                  <c:v>0.216</c:v>
                </c:pt>
                <c:pt idx="1">
                  <c:v>0.12</c:v>
                </c:pt>
                <c:pt idx="2">
                  <c:v>0.112</c:v>
                </c:pt>
                <c:pt idx="3">
                  <c:v>0.187</c:v>
                </c:pt>
                <c:pt idx="4" formatCode="0%">
                  <c:v>0.36499999999999999</c:v>
                </c:pt>
              </c:numCache>
            </c:numRef>
          </c:val>
          <c:extLst xmlns:c16r2="http://schemas.microsoft.com/office/drawing/2015/06/chart">
            <c:ext xmlns:c16="http://schemas.microsoft.com/office/drawing/2014/chart" uri="{C3380CC4-5D6E-409C-BE32-E72D297353CC}">
              <c16:uniqueId val="{00000000-F67E-4377-9D9A-2528651C08A0}"/>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PACU Arrival</c:v>
                </c:pt>
              </c:strCache>
            </c:strRef>
          </c:tx>
          <c:dPt>
            <c:idx val="0"/>
            <c:bubble3D val="0"/>
            <c:spPr>
              <a:solidFill>
                <a:schemeClr val="accent1"/>
              </a:solidFill>
              <a:ln>
                <a:noFill/>
              </a:ln>
              <a:effectLst>
                <a:outerShdw blurRad="254000" sx="102000" sy="102000" algn="ctr" rotWithShape="0">
                  <a:prstClr val="black">
                    <a:alpha val="20000"/>
                  </a:prstClr>
                </a:outerShdw>
              </a:effectLst>
            </c:spPr>
          </c:dPt>
          <c:dPt>
            <c:idx val="1"/>
            <c:bubble3D val="0"/>
            <c:spPr>
              <a:solidFill>
                <a:schemeClr val="accent2"/>
              </a:solidFill>
              <a:ln>
                <a:noFill/>
              </a:ln>
              <a:effectLst>
                <a:outerShdw blurRad="254000" sx="102000" sy="102000" algn="ctr" rotWithShape="0">
                  <a:prstClr val="black">
                    <a:alpha val="20000"/>
                  </a:prstClr>
                </a:outerShdw>
              </a:effectLst>
            </c:spPr>
          </c:dPt>
          <c:dPt>
            <c:idx val="2"/>
            <c:bubble3D val="0"/>
            <c:spPr>
              <a:solidFill>
                <a:schemeClr val="accent3"/>
              </a:solidFill>
              <a:ln>
                <a:noFill/>
              </a:ln>
              <a:effectLst>
                <a:outerShdw blurRad="254000" sx="102000" sy="102000" algn="ctr" rotWithShape="0">
                  <a:prstClr val="black">
                    <a:alpha val="20000"/>
                  </a:prstClr>
                </a:outerShdw>
              </a:effectLst>
            </c:spPr>
          </c:dPt>
          <c:dPt>
            <c:idx val="3"/>
            <c:bubble3D val="0"/>
            <c:spPr>
              <a:solidFill>
                <a:schemeClr val="accent4"/>
              </a:solidFill>
              <a:ln>
                <a:noFill/>
              </a:ln>
              <a:effectLst>
                <a:outerShdw blurRad="254000" sx="102000" sy="102000" algn="ctr" rotWithShape="0">
                  <a:prstClr val="black">
                    <a:alpha val="20000"/>
                  </a:prstClr>
                </a:outerShdw>
              </a:effectLst>
            </c:spPr>
          </c:dPt>
          <c:dPt>
            <c:idx val="4"/>
            <c:bubble3D val="0"/>
            <c:spPr>
              <a:solidFill>
                <a:schemeClr val="accent5"/>
              </a:solidFill>
              <a:ln>
                <a:noFill/>
              </a:ln>
              <a:effectLst>
                <a:outerShdw blurRad="254000" sx="102000" sy="102000" algn="ctr" rotWithShape="0">
                  <a:prstClr val="black">
                    <a:alpha val="20000"/>
                  </a:prstClr>
                </a:outerShdw>
              </a:effectLst>
            </c:spPr>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15:layout/>
              </c:ext>
            </c:extLst>
          </c:dLbls>
          <c:cat>
            <c:strRef>
              <c:f>Sheet1!$A$2:$A$6</c:f>
              <c:strCache>
                <c:ptCount val="5"/>
                <c:pt idx="0">
                  <c:v>TOF &lt;0.6</c:v>
                </c:pt>
                <c:pt idx="1">
                  <c:v>TOF 0.6-&lt;0.7</c:v>
                </c:pt>
                <c:pt idx="2">
                  <c:v>TOF 0.7-&lt;0.8</c:v>
                </c:pt>
                <c:pt idx="3">
                  <c:v>TOF 0.8-&lt;0.9</c:v>
                </c:pt>
                <c:pt idx="4">
                  <c:v>TOF &gt;/= 0.9</c:v>
                </c:pt>
              </c:strCache>
            </c:strRef>
          </c:cat>
          <c:val>
            <c:numRef>
              <c:f>Sheet1!$B$2:$B$6</c:f>
              <c:numCache>
                <c:formatCode>0.00%</c:formatCode>
                <c:ptCount val="5"/>
                <c:pt idx="0">
                  <c:v>0.13500000000000001</c:v>
                </c:pt>
                <c:pt idx="1">
                  <c:v>6.8000000000000005E-2</c:v>
                </c:pt>
                <c:pt idx="2" formatCode="0%">
                  <c:v>0.15</c:v>
                </c:pt>
                <c:pt idx="3">
                  <c:v>0.21299999999999999</c:v>
                </c:pt>
                <c:pt idx="4">
                  <c:v>0.435</c:v>
                </c:pt>
              </c:numCache>
            </c:numRef>
          </c:val>
          <c:extLst xmlns:c16r2="http://schemas.microsoft.com/office/drawing/2015/06/chart">
            <c:ext xmlns:c16="http://schemas.microsoft.com/office/drawing/2014/chart" uri="{C3380CC4-5D6E-409C-BE32-E72D297353CC}">
              <c16:uniqueId val="{00000000-CDC2-400B-8C79-9EFF08AEF502}"/>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784271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EC442D-53A7-4466-BF79-D1F5D530F1E8}" type="datetimeFigureOut">
              <a:rPr lang="en-US" smtClean="0"/>
              <a:t>12/20/2016</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161914-B5E8-43B2-83F8-EED91ACE03AF}" type="slidenum">
              <a:rPr lang="en-US" smtClean="0"/>
              <a:t>‹#›</a:t>
            </a:fld>
            <a:endParaRPr lang="en-US" dirty="0"/>
          </a:p>
        </p:txBody>
      </p:sp>
    </p:spTree>
    <p:extLst>
      <p:ext uri="{BB962C8B-B14F-4D97-AF65-F5344CB8AC3E}">
        <p14:creationId xmlns:p14="http://schemas.microsoft.com/office/powerpoint/2010/main" val="9855103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journals.lww.com/anesthesia-analgesia/Fulltext/2003/12000/Is_There_Rationale_to_Use_an_Antiemetic_in_the.73.aspx"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Any answer is correct</a:t>
            </a:r>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7</a:t>
            </a:fld>
            <a:endParaRPr lang="en-US" dirty="0"/>
          </a:p>
        </p:txBody>
      </p:sp>
    </p:spTree>
    <p:extLst>
      <p:ext uri="{BB962C8B-B14F-4D97-AF65-F5344CB8AC3E}">
        <p14:creationId xmlns:p14="http://schemas.microsoft.com/office/powerpoint/2010/main" val="8791568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The key message here is that the patient’s baseline risk is the main determinant of the effectiveness of antiemetic interventions. Therefore, prophylaxis is rarely justified in patients at low risk, a single antiemetic is likely to be reasonable for patients with a moderate risk, and patients at high risk are likely to benefit from combination treatment.</a:t>
            </a:r>
          </a:p>
          <a:p>
            <a:endParaRPr lang="en-US" dirty="0" smtClean="0"/>
          </a:p>
          <a:p>
            <a:r>
              <a:rPr lang="en-US" sz="1200" dirty="0" smtClean="0"/>
              <a:t>Serotonin antagonists are highly selective and tend to block almost all available receptors. Therefore, once ondansetron is used for prophylaxis, subsequent use for rescue treatment in the PACU is ineffective.208 Nevertheless, ondansetron is still commonly used as first-line rescue treatment after previous prophylaxis, even though this practice is contrary to both theoretical considerations and available evidence. Similarly, use of rescue </a:t>
            </a:r>
            <a:r>
              <a:rPr lang="en-US" sz="1200" dirty="0" err="1" smtClean="0"/>
              <a:t>granisetron</a:t>
            </a:r>
            <a:r>
              <a:rPr lang="en-US" sz="1200" dirty="0" smtClean="0"/>
              <a:t>, another serotonin antagonist, is ineffective in patients who have already received ondansetron for PONV prevention.209 Therefore, as a rule of thumb, after administering an antiemetic, it is most effective to choose an antiemetic of another class for later rescue treatment. This recommendation is corroborated by a secondary analysis showing that after prophylaxis with either ondansetron and </a:t>
            </a:r>
            <a:r>
              <a:rPr lang="en-US" sz="1200" dirty="0" err="1" smtClean="0"/>
              <a:t>droperidol</a:t>
            </a:r>
            <a:r>
              <a:rPr lang="en-US" sz="1200" dirty="0" smtClean="0"/>
              <a:t>, promethazine rescue treatment is significantly more effective than repeat dosing with the same agent.</a:t>
            </a:r>
          </a:p>
          <a:p>
            <a:endParaRPr lang="en-US" sz="1200" dirty="0" smtClean="0"/>
          </a:p>
          <a:p>
            <a:r>
              <a:rPr lang="en-US" dirty="0" smtClean="0"/>
              <a:t>The half-life of ondansetron after either an 8 mg oral dose or </a:t>
            </a:r>
            <a:r>
              <a:rPr lang="en-US" dirty="0" err="1" smtClean="0"/>
              <a:t>i.v.</a:t>
            </a:r>
            <a:r>
              <a:rPr lang="en-US" dirty="0" smtClean="0"/>
              <a:t> dose was approximately 3 to 4 hours and may be extended to 6 to 8 hours in the elderly. </a:t>
            </a:r>
          </a:p>
          <a:p>
            <a:endParaRPr lang="en-US" dirty="0" smtClean="0"/>
          </a:p>
          <a:p>
            <a:r>
              <a:rPr lang="en-US" dirty="0" smtClean="0"/>
              <a:t>In patients who do not achieve adequate control of postoperative nausea and vomiting following a single, prophylactic, </a:t>
            </a:r>
            <a:r>
              <a:rPr lang="en-US" dirty="0" err="1" smtClean="0"/>
              <a:t>preinduction</a:t>
            </a:r>
            <a:r>
              <a:rPr lang="en-US" dirty="0" smtClean="0"/>
              <a:t>, intravenous dose of ondansetron 4 mg, administration of a second intravenous dose of 4 mg ondansetron postoperatively does not provide additional control of nausea and vomiting. </a:t>
            </a:r>
          </a:p>
          <a:p>
            <a:endParaRPr lang="en-US" dirty="0" smtClean="0"/>
          </a:p>
          <a:p>
            <a:r>
              <a:rPr lang="en-US" dirty="0" smtClean="0"/>
              <a:t>Because animal reproduction studies are not always predictive of human response, this drug should be used during pregnancy only if clearly needed. </a:t>
            </a:r>
          </a:p>
          <a:p>
            <a:endParaRPr lang="en-US" dirty="0" smtClean="0"/>
          </a:p>
          <a:p>
            <a:r>
              <a:rPr lang="en-US" dirty="0" smtClean="0"/>
              <a:t>Current therapy of patients who have postoperative nausea and vomiting (PONV) despite prophylaxis is to switch to a different antiemetic from another class </a:t>
            </a:r>
            <a:r>
              <a:rPr lang="en-US" baseline="30000" dirty="0" smtClean="0">
                <a:hlinkClick r:id="rId3"/>
              </a:rPr>
              <a:t>(1)</a:t>
            </a:r>
            <a:r>
              <a:rPr lang="en-US" dirty="0" smtClean="0"/>
              <a:t>. A </a:t>
            </a:r>
            <a:r>
              <a:rPr lang="en-US" dirty="0" err="1" smtClean="0"/>
              <a:t>redosing</a:t>
            </a:r>
            <a:r>
              <a:rPr lang="en-US" dirty="0" smtClean="0"/>
              <a:t> study </a:t>
            </a:r>
            <a:r>
              <a:rPr lang="en-US" baseline="30000" dirty="0" smtClean="0">
                <a:hlinkClick r:id="rId3"/>
              </a:rPr>
              <a:t>(2)</a:t>
            </a:r>
            <a:r>
              <a:rPr lang="en-US" dirty="0" smtClean="0"/>
              <a:t> determined that when intraoperative prophylactic ondansetron was unsuccessful, repeating it in the PACU did not have additional efficacy. </a:t>
            </a:r>
            <a:r>
              <a:rPr lang="en-US" dirty="0" err="1" smtClean="0"/>
              <a:t>Redosing</a:t>
            </a:r>
            <a:r>
              <a:rPr lang="en-US" dirty="0" smtClean="0"/>
              <a:t> studies in chemotherapy-induced nausea and vomiting (CINV) </a:t>
            </a:r>
            <a:r>
              <a:rPr lang="en-US" baseline="30000" dirty="0" smtClean="0">
                <a:hlinkClick r:id="rId3"/>
              </a:rPr>
              <a:t>(3–5)</a:t>
            </a:r>
            <a:r>
              <a:rPr lang="en-US" dirty="0" smtClean="0"/>
              <a:t> suggest changing to a different member of the same 5-hydroxytryptamine (5-HT</a:t>
            </a:r>
            <a:r>
              <a:rPr lang="en-US" baseline="-25000" dirty="0" smtClean="0"/>
              <a:t>3</a:t>
            </a:r>
            <a:r>
              <a:rPr lang="en-US" dirty="0" smtClean="0"/>
              <a:t>) antagonist class allows increased efficacy.</a:t>
            </a:r>
          </a:p>
          <a:p>
            <a:r>
              <a:rPr lang="en-US" dirty="0" smtClean="0"/>
              <a:t>Although the 5-HT</a:t>
            </a:r>
            <a:r>
              <a:rPr lang="en-US" baseline="-25000" dirty="0" smtClean="0"/>
              <a:t>3</a:t>
            </a:r>
            <a:r>
              <a:rPr lang="en-US" dirty="0" smtClean="0"/>
              <a:t> antagonists have structural similarities to serotonin, there are side chain differences. </a:t>
            </a:r>
            <a:r>
              <a:rPr lang="en-US" dirty="0" err="1" smtClean="0"/>
              <a:t>Granisetron’s</a:t>
            </a:r>
            <a:r>
              <a:rPr lang="en-US" dirty="0" smtClean="0"/>
              <a:t> effectiveness for failed ondansetron CINV patients may be related to side chain differences and increased receptor binding. </a:t>
            </a:r>
            <a:r>
              <a:rPr lang="en-US" dirty="0" err="1" smtClean="0"/>
              <a:t>Granisetron</a:t>
            </a:r>
            <a:r>
              <a:rPr lang="en-US" dirty="0" smtClean="0"/>
              <a:t> is highly specific (1000:1) for the 5-HT</a:t>
            </a:r>
            <a:r>
              <a:rPr lang="en-US" baseline="-25000" dirty="0" smtClean="0"/>
              <a:t>3</a:t>
            </a:r>
            <a:r>
              <a:rPr lang="en-US" dirty="0" smtClean="0"/>
              <a:t> receptor, but ondansetron also has nonspecific binding to 5-HT</a:t>
            </a:r>
            <a:r>
              <a:rPr lang="en-US" baseline="-25000" dirty="0" smtClean="0"/>
              <a:t>1A</a:t>
            </a:r>
            <a:r>
              <a:rPr lang="en-US" dirty="0" smtClean="0"/>
              <a:t> and 5-HT</a:t>
            </a:r>
            <a:r>
              <a:rPr lang="en-US" baseline="-25000" dirty="0" smtClean="0"/>
              <a:t>1B</a:t>
            </a:r>
            <a:r>
              <a:rPr lang="en-US" baseline="30000" dirty="0" smtClean="0">
                <a:hlinkClick r:id="rId3"/>
              </a:rPr>
              <a:t>(6)</a:t>
            </a:r>
            <a:r>
              <a:rPr lang="en-US" dirty="0" smtClean="0"/>
              <a:t>. </a:t>
            </a:r>
            <a:r>
              <a:rPr lang="en-US" dirty="0" err="1" smtClean="0"/>
              <a:t>Granisetron</a:t>
            </a:r>
            <a:r>
              <a:rPr lang="en-US" dirty="0" smtClean="0"/>
              <a:t> has a longer plasma half-life versus ondansetron (4.9 to 7.7 h </a:t>
            </a:r>
            <a:r>
              <a:rPr lang="en-US" baseline="30000" dirty="0" smtClean="0">
                <a:hlinkClick r:id="rId3"/>
              </a:rPr>
              <a:t>(7)</a:t>
            </a:r>
            <a:r>
              <a:rPr lang="en-US" dirty="0" smtClean="0"/>
              <a:t> vs 3.5 to 5.5 h </a:t>
            </a:r>
            <a:r>
              <a:rPr lang="en-US" baseline="30000" dirty="0" smtClean="0">
                <a:hlinkClick r:id="rId3"/>
              </a:rPr>
              <a:t>(8)</a:t>
            </a:r>
            <a:r>
              <a:rPr lang="en-US" dirty="0" smtClean="0"/>
              <a:t>, respectively). Ondansetron’s metabolism is affected by variations of the cytochrome P450 CYP2D6 genotype, with </a:t>
            </a:r>
            <a:r>
              <a:rPr lang="en-US" dirty="0" err="1" smtClean="0"/>
              <a:t>ultrarapid</a:t>
            </a:r>
            <a:r>
              <a:rPr lang="en-US" dirty="0" smtClean="0"/>
              <a:t> metabolism causing decreased response to ondansetron </a:t>
            </a:r>
            <a:r>
              <a:rPr lang="en-US" baseline="30000" dirty="0" smtClean="0">
                <a:hlinkClick r:id="rId3"/>
              </a:rPr>
              <a:t>(9)</a:t>
            </a:r>
            <a:r>
              <a:rPr lang="en-US" dirty="0" smtClean="0"/>
              <a:t>.</a:t>
            </a:r>
            <a:r>
              <a:rPr lang="en-US" dirty="0" err="1" smtClean="0"/>
              <a:t>Granisetron</a:t>
            </a:r>
            <a:r>
              <a:rPr lang="en-US" dirty="0" smtClean="0"/>
              <a:t> is metabolized by CYP3A, not CYP2D6 </a:t>
            </a:r>
            <a:r>
              <a:rPr lang="en-US" baseline="30000" dirty="0" smtClean="0">
                <a:hlinkClick r:id="rId3"/>
              </a:rPr>
              <a:t>(10)</a:t>
            </a:r>
            <a:r>
              <a:rPr lang="en-US" dirty="0" smtClean="0"/>
              <a:t>, suggesting that </a:t>
            </a:r>
            <a:r>
              <a:rPr lang="en-US" dirty="0" err="1" smtClean="0"/>
              <a:t>granisetron</a:t>
            </a:r>
            <a:r>
              <a:rPr lang="en-US" dirty="0" smtClean="0"/>
              <a:t> may be able to rescue within class. Whether this observation is transferable from CINV to PONV, from ondansetron to other same-class members and vice versa, suggests lessons from the CINV model and merits a PONV study.</a:t>
            </a:r>
          </a:p>
          <a:p>
            <a:r>
              <a:rPr lang="en-US" dirty="0" smtClean="0"/>
              <a:t>Anthony L. </a:t>
            </a:r>
            <a:r>
              <a:rPr lang="en-US" dirty="0" err="1" smtClean="0"/>
              <a:t>Kovac</a:t>
            </a:r>
            <a:r>
              <a:rPr lang="en-US" dirty="0" smtClean="0"/>
              <a:t>, MD</a:t>
            </a:r>
          </a:p>
          <a:p>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57</a:t>
            </a:fld>
            <a:endParaRPr lang="en-US" dirty="0"/>
          </a:p>
        </p:txBody>
      </p:sp>
    </p:spTree>
    <p:extLst>
      <p:ext uri="{BB962C8B-B14F-4D97-AF65-F5344CB8AC3E}">
        <p14:creationId xmlns:p14="http://schemas.microsoft.com/office/powerpoint/2010/main" val="16654746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Special considerations</a:t>
            </a:r>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59</a:t>
            </a:fld>
            <a:endParaRPr lang="en-US" dirty="0"/>
          </a:p>
        </p:txBody>
      </p:sp>
    </p:spTree>
    <p:extLst>
      <p:ext uri="{BB962C8B-B14F-4D97-AF65-F5344CB8AC3E}">
        <p14:creationId xmlns:p14="http://schemas.microsoft.com/office/powerpoint/2010/main" val="10975908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Correct answer is A, B, D</a:t>
            </a:r>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61</a:t>
            </a:fld>
            <a:endParaRPr lang="en-US" dirty="0"/>
          </a:p>
        </p:txBody>
      </p:sp>
    </p:spTree>
    <p:extLst>
      <p:ext uri="{BB962C8B-B14F-4D97-AF65-F5344CB8AC3E}">
        <p14:creationId xmlns:p14="http://schemas.microsoft.com/office/powerpoint/2010/main" val="42702913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Correct answer is C</a:t>
            </a:r>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62</a:t>
            </a:fld>
            <a:endParaRPr lang="en-US" dirty="0"/>
          </a:p>
        </p:txBody>
      </p:sp>
    </p:spTree>
    <p:extLst>
      <p:ext uri="{BB962C8B-B14F-4D97-AF65-F5344CB8AC3E}">
        <p14:creationId xmlns:p14="http://schemas.microsoft.com/office/powerpoint/2010/main" val="3645785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Perception vs reality</a:t>
            </a:r>
          </a:p>
          <a:p>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71</a:t>
            </a:fld>
            <a:endParaRPr lang="en-US" dirty="0"/>
          </a:p>
        </p:txBody>
      </p:sp>
    </p:spTree>
    <p:extLst>
      <p:ext uri="{BB962C8B-B14F-4D97-AF65-F5344CB8AC3E}">
        <p14:creationId xmlns:p14="http://schemas.microsoft.com/office/powerpoint/2010/main" val="32154112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Correct answer</a:t>
            </a:r>
            <a:r>
              <a:rPr lang="en-US" baseline="0" dirty="0" smtClean="0"/>
              <a:t> is A. True</a:t>
            </a:r>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74</a:t>
            </a:fld>
            <a:endParaRPr lang="en-US" dirty="0"/>
          </a:p>
        </p:txBody>
      </p:sp>
    </p:spTree>
    <p:extLst>
      <p:ext uri="{BB962C8B-B14F-4D97-AF65-F5344CB8AC3E}">
        <p14:creationId xmlns:p14="http://schemas.microsoft.com/office/powerpoint/2010/main" val="33425426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Correct answer is A,B,</a:t>
            </a:r>
            <a:r>
              <a:rPr lang="en-US" baseline="0" dirty="0" smtClean="0"/>
              <a:t>C</a:t>
            </a:r>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75</a:t>
            </a:fld>
            <a:endParaRPr lang="en-US" dirty="0"/>
          </a:p>
        </p:txBody>
      </p:sp>
    </p:spTree>
    <p:extLst>
      <p:ext uri="{BB962C8B-B14F-4D97-AF65-F5344CB8AC3E}">
        <p14:creationId xmlns:p14="http://schemas.microsoft.com/office/powerpoint/2010/main" val="24490025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Note to faculty: Please take a moment to briefly go over the potential changes in practice that the attendee may intend</a:t>
            </a:r>
            <a:r>
              <a:rPr lang="en-US" baseline="0" dirty="0" smtClean="0"/>
              <a:t> to make after attending the activity and ask the audience to self-reflect on these practice changes. This is a self-reflective slide and will not have audience response polling with it.</a:t>
            </a:r>
          </a:p>
          <a:p>
            <a:endParaRPr lang="en-US" baseline="0" dirty="0" smtClean="0"/>
          </a:p>
          <a:p>
            <a:r>
              <a:rPr lang="en-US" baseline="0" dirty="0" smtClean="0"/>
              <a:t>We will be sending an outcomes survey to attendees to see what changes in their practice they have made or intend to still make.</a:t>
            </a:r>
            <a:endParaRPr lang="en-US" dirty="0" smtClean="0"/>
          </a:p>
          <a:p>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95</a:t>
            </a:fld>
            <a:endParaRPr lang="en-US" dirty="0"/>
          </a:p>
        </p:txBody>
      </p:sp>
    </p:spTree>
    <p:extLst>
      <p:ext uri="{BB962C8B-B14F-4D97-AF65-F5344CB8AC3E}">
        <p14:creationId xmlns:p14="http://schemas.microsoft.com/office/powerpoint/2010/main" val="1745501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Correct answer is B.</a:t>
            </a:r>
            <a:r>
              <a:rPr lang="en-US" baseline="0" dirty="0" smtClean="0"/>
              <a:t> 10%</a:t>
            </a:r>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8</a:t>
            </a:fld>
            <a:endParaRPr lang="en-US" dirty="0"/>
          </a:p>
        </p:txBody>
      </p:sp>
    </p:spTree>
    <p:extLst>
      <p:ext uri="{BB962C8B-B14F-4D97-AF65-F5344CB8AC3E}">
        <p14:creationId xmlns:p14="http://schemas.microsoft.com/office/powerpoint/2010/main" val="1376848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Correct answer is C.</a:t>
            </a:r>
            <a:r>
              <a:rPr lang="en-US" baseline="0" dirty="0" smtClean="0"/>
              <a:t> When the TOF ratio is &gt;0.9%</a:t>
            </a:r>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9</a:t>
            </a:fld>
            <a:endParaRPr lang="en-US" dirty="0"/>
          </a:p>
        </p:txBody>
      </p:sp>
    </p:spTree>
    <p:extLst>
      <p:ext uri="{BB962C8B-B14F-4D97-AF65-F5344CB8AC3E}">
        <p14:creationId xmlns:p14="http://schemas.microsoft.com/office/powerpoint/2010/main" val="2513866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Correct answer is C. 30-40%</a:t>
            </a:r>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10</a:t>
            </a:fld>
            <a:endParaRPr lang="en-US" dirty="0"/>
          </a:p>
        </p:txBody>
      </p:sp>
    </p:spTree>
    <p:extLst>
      <p:ext uri="{BB962C8B-B14F-4D97-AF65-F5344CB8AC3E}">
        <p14:creationId xmlns:p14="http://schemas.microsoft.com/office/powerpoint/2010/main" val="2880056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Correct answer is B. No</a:t>
            </a:r>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11</a:t>
            </a:fld>
            <a:endParaRPr lang="en-US" dirty="0"/>
          </a:p>
        </p:txBody>
      </p:sp>
    </p:spTree>
    <p:extLst>
      <p:ext uri="{BB962C8B-B14F-4D97-AF65-F5344CB8AC3E}">
        <p14:creationId xmlns:p14="http://schemas.microsoft.com/office/powerpoint/2010/main" val="17138999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Any</a:t>
            </a:r>
            <a:r>
              <a:rPr lang="en-US" baseline="0" dirty="0" smtClean="0"/>
              <a:t> answer is correct</a:t>
            </a:r>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35</a:t>
            </a:fld>
            <a:endParaRPr lang="en-US" dirty="0"/>
          </a:p>
        </p:txBody>
      </p:sp>
    </p:spTree>
    <p:extLst>
      <p:ext uri="{BB962C8B-B14F-4D97-AF65-F5344CB8AC3E}">
        <p14:creationId xmlns:p14="http://schemas.microsoft.com/office/powerpoint/2010/main" val="40463754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or most common complaint:</a:t>
            </a:r>
            <a:r>
              <a:rPr lang="en-US" baseline="0" dirty="0" smtClean="0"/>
              <a:t> PAIN</a:t>
            </a:r>
          </a:p>
          <a:p>
            <a:endParaRPr lang="en-US" baseline="0" dirty="0" smtClean="0"/>
          </a:p>
          <a:p>
            <a:r>
              <a:rPr lang="en-US" baseline="0" dirty="0" smtClean="0"/>
              <a:t>Also, surgical risk factors but are not as significant as contributors as patient and anesthesia</a:t>
            </a:r>
          </a:p>
          <a:p>
            <a:r>
              <a:rPr lang="en-US" dirty="0" smtClean="0"/>
              <a:t>In conclusion, although certain types of surgical procedures are associated with a more frequent incidence of PONV, causality has not been clearly established. With the exception of strabismus surgery in children, the incidence of PONV with most surgical procedures likely reflects underlying </a:t>
            </a:r>
            <a:r>
              <a:rPr lang="en-US" dirty="0" err="1" smtClean="0"/>
              <a:t>patientand</a:t>
            </a:r>
            <a:r>
              <a:rPr lang="en-US" dirty="0" smtClean="0"/>
              <a:t> anesthesia-related factors.</a:t>
            </a:r>
          </a:p>
          <a:p>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48</a:t>
            </a:fld>
            <a:endParaRPr lang="en-US" dirty="0"/>
          </a:p>
        </p:txBody>
      </p:sp>
    </p:spTree>
    <p:extLst>
      <p:ext uri="{BB962C8B-B14F-4D97-AF65-F5344CB8AC3E}">
        <p14:creationId xmlns:p14="http://schemas.microsoft.com/office/powerpoint/2010/main" val="2020391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noxious or mechanical stimuli, the neurotransmitter serotonin, found in high levels peripherally in the </a:t>
            </a:r>
            <a:r>
              <a:rPr lang="en-US" dirty="0" err="1" smtClean="0"/>
              <a:t>enterochromaffin</a:t>
            </a:r>
            <a:r>
              <a:rPr lang="en-US" dirty="0" smtClean="0"/>
              <a:t> cells of the gastrointestinal</a:t>
            </a:r>
          </a:p>
          <a:p>
            <a:r>
              <a:rPr lang="en-US" dirty="0" smtClean="0"/>
              <a:t>tract (and also in the CNS), may be released stimulating vagal afferent neurons, which in turn activate the vomiting </a:t>
            </a:r>
            <a:r>
              <a:rPr lang="en-US" dirty="0" err="1" smtClean="0"/>
              <a:t>centre</a:t>
            </a:r>
            <a:r>
              <a:rPr lang="en-US" dirty="0" smtClean="0"/>
              <a:t> or directly activate the CTZ by binding to receptor sites.[31] Serotonin has many different receptors, but the most important receptor for nausea and vomiting is the 5-HT3 subtype.</a:t>
            </a:r>
          </a:p>
          <a:p>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49</a:t>
            </a:fld>
            <a:endParaRPr lang="en-US" dirty="0"/>
          </a:p>
        </p:txBody>
      </p:sp>
    </p:spTree>
    <p:extLst>
      <p:ext uri="{BB962C8B-B14F-4D97-AF65-F5344CB8AC3E}">
        <p14:creationId xmlns:p14="http://schemas.microsoft.com/office/powerpoint/2010/main" val="37975103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Results:</a:t>
            </a:r>
            <a:r>
              <a:rPr lang="en-US" baseline="0" dirty="0" smtClean="0"/>
              <a:t> Patients willing to pay $$ for hypothetical totally effective antiemetic</a:t>
            </a:r>
            <a:endParaRPr lang="en-US" dirty="0" smtClean="0"/>
          </a:p>
          <a:p>
            <a:endParaRPr lang="en-US" dirty="0" smtClean="0"/>
          </a:p>
          <a:p>
            <a:r>
              <a:rPr lang="en-US" dirty="0" smtClean="0"/>
              <a:t>Shows</a:t>
            </a:r>
            <a:r>
              <a:rPr lang="en-US" baseline="0" dirty="0" smtClean="0"/>
              <a:t> that it is very important to patients and can also be useful for health system policy makers in terms of standards of care.</a:t>
            </a:r>
          </a:p>
          <a:p>
            <a:endParaRPr lang="en-US" baseline="0" dirty="0" smtClean="0"/>
          </a:p>
          <a:p>
            <a:endParaRPr lang="en-US" baseline="0" dirty="0" smtClean="0"/>
          </a:p>
          <a:p>
            <a:r>
              <a:rPr lang="en-US" baseline="0" dirty="0" smtClean="0"/>
              <a:t>Survey included common side effects and parents were asked to rank the importance of preventing the side effect and also to allocate a portion of $100 to each.</a:t>
            </a:r>
          </a:p>
          <a:p>
            <a:endParaRPr lang="en-US" dirty="0"/>
          </a:p>
        </p:txBody>
      </p:sp>
      <p:sp>
        <p:nvSpPr>
          <p:cNvPr id="4" name="Slide Number Placeholder 3"/>
          <p:cNvSpPr>
            <a:spLocks noGrp="1"/>
          </p:cNvSpPr>
          <p:nvPr>
            <p:ph type="sldNum" sz="quarter" idx="10"/>
          </p:nvPr>
        </p:nvSpPr>
        <p:spPr/>
        <p:txBody>
          <a:bodyPr/>
          <a:lstStyle/>
          <a:p>
            <a:fld id="{1A161914-B5E8-43B2-83F8-EED91ACE03AF}" type="slidenum">
              <a:rPr lang="en-US" smtClean="0"/>
              <a:t>52</a:t>
            </a:fld>
            <a:endParaRPr lang="en-US" dirty="0"/>
          </a:p>
        </p:txBody>
      </p:sp>
    </p:spTree>
    <p:extLst>
      <p:ext uri="{BB962C8B-B14F-4D97-AF65-F5344CB8AC3E}">
        <p14:creationId xmlns:p14="http://schemas.microsoft.com/office/powerpoint/2010/main" val="2275111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and Speaker Info">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533400" y="2666999"/>
            <a:ext cx="8153400" cy="1621971"/>
          </a:xfrm>
          <a:prstGeom prst="rect">
            <a:avLst/>
          </a:prstGeom>
          <a:noFill/>
        </p:spPr>
        <p:txBody>
          <a:bodyPr anchor="b"/>
          <a:lstStyle>
            <a:lvl1pPr algn="ctr">
              <a:defRPr lang="en-US" sz="4000" b="1" dirty="0">
                <a:solidFill>
                  <a:schemeClr val="tx1"/>
                </a:solidFill>
                <a:latin typeface="Calibri" panose="020F0502020204030204" pitchFamily="34" charset="0"/>
                <a:ea typeface="+mj-ea"/>
                <a:cs typeface="+mj-cs"/>
              </a:defRPr>
            </a:lvl1pPr>
          </a:lstStyle>
          <a:p>
            <a:r>
              <a:rPr lang="en-US" dirty="0" smtClean="0"/>
              <a:t>Activity Title</a:t>
            </a:r>
            <a:endParaRPr lang="en-US" dirty="0"/>
          </a:p>
        </p:txBody>
      </p:sp>
      <p:sp>
        <p:nvSpPr>
          <p:cNvPr id="6" name="Text Placeholder 5"/>
          <p:cNvSpPr>
            <a:spLocks noGrp="1"/>
          </p:cNvSpPr>
          <p:nvPr>
            <p:ph type="body" sz="quarter" idx="10" hasCustomPrompt="1"/>
          </p:nvPr>
        </p:nvSpPr>
        <p:spPr>
          <a:xfrm>
            <a:off x="533400" y="4419600"/>
            <a:ext cx="8153400" cy="2057400"/>
          </a:xfrm>
          <a:prstGeom prst="rect">
            <a:avLst/>
          </a:prstGeom>
        </p:spPr>
        <p:txBody>
          <a:bodyPr>
            <a:noAutofit/>
          </a:bodyPr>
          <a:lstStyle>
            <a:lvl1pPr marL="0" indent="0" algn="ctr">
              <a:buNone/>
              <a:defRPr sz="2400" b="1">
                <a:solidFill>
                  <a:schemeClr val="tx1"/>
                </a:solidFill>
                <a:latin typeface="Calibri" panose="020F0502020204030204" pitchFamily="34" charset="0"/>
              </a:defRPr>
            </a:lvl1pPr>
            <a:lvl2pPr marL="457200" indent="0" algn="ctr">
              <a:buNone/>
              <a:defRPr sz="2400"/>
            </a:lvl2pPr>
            <a:lvl3pPr marL="914400" indent="0" algn="ctr">
              <a:buNone/>
              <a:defRPr sz="2400"/>
            </a:lvl3pPr>
            <a:lvl4pPr marL="1371600" indent="0" algn="ctr">
              <a:buNone/>
              <a:defRPr sz="2400"/>
            </a:lvl4pPr>
            <a:lvl5pPr marL="1828800" indent="0" algn="ctr">
              <a:buNone/>
              <a:defRPr sz="2400"/>
            </a:lvl5pPr>
          </a:lstStyle>
          <a:p>
            <a:pPr lvl="0"/>
            <a:r>
              <a:rPr lang="en-US" dirty="0" smtClean="0"/>
              <a:t>Speaker Information</a:t>
            </a:r>
            <a:endParaRPr lang="en-US" dirty="0"/>
          </a:p>
        </p:txBody>
      </p:sp>
    </p:spTree>
    <p:extLst>
      <p:ext uri="{BB962C8B-B14F-4D97-AF65-F5344CB8AC3E}">
        <p14:creationId xmlns:p14="http://schemas.microsoft.com/office/powerpoint/2010/main" val="343041697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Singl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261784"/>
            <a:ext cx="8686800" cy="1143000"/>
          </a:xfrm>
          <a:prstGeom prst="rect">
            <a:avLst/>
          </a:prstGeom>
        </p:spPr>
        <p:txBody>
          <a:bodyPr anchor="t">
            <a:normAutofit/>
          </a:bodyPr>
          <a:lstStyle>
            <a:lvl1pPr marL="0" indent="0" algn="ctr">
              <a:buFont typeface="Arial" panose="020B0604020202020204" pitchFamily="34" charset="0"/>
              <a:buNone/>
              <a:defRPr b="1">
                <a:solidFill>
                  <a:schemeClr val="tx2">
                    <a:lumMod val="50000"/>
                  </a:schemeClr>
                </a:solidFill>
                <a:latin typeface="Calibri" panose="020F0502020204030204" pitchFamily="34" charset="0"/>
              </a:defRPr>
            </a:lvl1pPr>
          </a:lstStyle>
          <a:p>
            <a:r>
              <a:rPr lang="en-US" dirty="0"/>
              <a:t>Click to edit Master title style</a:t>
            </a:r>
          </a:p>
        </p:txBody>
      </p:sp>
      <p:sp>
        <p:nvSpPr>
          <p:cNvPr id="6" name="Text Placeholder 5"/>
          <p:cNvSpPr>
            <a:spLocks noGrp="1"/>
          </p:cNvSpPr>
          <p:nvPr>
            <p:ph type="body" sz="quarter" idx="11"/>
          </p:nvPr>
        </p:nvSpPr>
        <p:spPr>
          <a:xfrm>
            <a:off x="228600" y="1600200"/>
            <a:ext cx="8686800" cy="4525963"/>
          </a:xfrm>
          <a:prstGeom prst="rect">
            <a:avLst/>
          </a:prstGeom>
        </p:spPr>
        <p:txBody>
          <a:bodyPr>
            <a:normAutofit/>
          </a:bodyPr>
          <a:lstStyle>
            <a:lvl1pPr>
              <a:defRPr>
                <a:solidFill>
                  <a:schemeClr val="tx2">
                    <a:lumMod val="50000"/>
                  </a:schemeClr>
                </a:solidFill>
                <a:latin typeface="Calibri" panose="020F0502020204030204" pitchFamily="34" charset="0"/>
              </a:defRPr>
            </a:lvl1pPr>
            <a:lvl2pPr>
              <a:defRPr>
                <a:solidFill>
                  <a:schemeClr val="tx2">
                    <a:lumMod val="50000"/>
                  </a:schemeClr>
                </a:solidFill>
                <a:latin typeface="Calibri" panose="020F0502020204030204" pitchFamily="34" charset="0"/>
              </a:defRPr>
            </a:lvl2pPr>
            <a:lvl3pPr>
              <a:defRPr>
                <a:solidFill>
                  <a:schemeClr val="tx2">
                    <a:lumMod val="50000"/>
                  </a:schemeClr>
                </a:solidFill>
                <a:latin typeface="Calibri" panose="020F0502020204030204" pitchFamily="34" charset="0"/>
              </a:defRPr>
            </a:lvl3pPr>
            <a:lvl4pPr>
              <a:defRPr>
                <a:solidFill>
                  <a:schemeClr val="tx2">
                    <a:lumMod val="50000"/>
                  </a:schemeClr>
                </a:solidFill>
                <a:latin typeface="Calibri" panose="020F0502020204030204" pitchFamily="34" charset="0"/>
              </a:defRPr>
            </a:lvl4pPr>
            <a:lvl5pPr>
              <a:defRPr>
                <a:solidFill>
                  <a:schemeClr val="tx2">
                    <a:lumMod val="50000"/>
                  </a:schemeClr>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0" hasCustomPrompt="1"/>
          </p:nvPr>
        </p:nvSpPr>
        <p:spPr>
          <a:xfrm>
            <a:off x="228600" y="6206837"/>
            <a:ext cx="8686800" cy="381000"/>
          </a:xfrm>
          <a:prstGeom prst="rect">
            <a:avLst/>
          </a:prstGeom>
        </p:spPr>
        <p:txBody>
          <a:bodyPr wrap="square" anchor="b">
            <a:spAutoFit/>
          </a:bodyPr>
          <a:lstStyle>
            <a:lvl1pPr marL="0" indent="0" algn="r">
              <a:spcBef>
                <a:spcPts val="0"/>
              </a:spcBef>
              <a:buNone/>
              <a:defRPr sz="1800">
                <a:solidFill>
                  <a:schemeClr val="tx1"/>
                </a:solidFill>
                <a:latin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z="1800" dirty="0"/>
              <a:t>Click to enter slide reference(s) and/or photo credit(s)</a:t>
            </a:r>
            <a:endParaRPr lang="en-US" dirty="0"/>
          </a:p>
        </p:txBody>
      </p:sp>
    </p:spTree>
    <p:extLst>
      <p:ext uri="{BB962C8B-B14F-4D97-AF65-F5344CB8AC3E}">
        <p14:creationId xmlns:p14="http://schemas.microsoft.com/office/powerpoint/2010/main" val="3756028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s or Graphic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8600" y="261784"/>
            <a:ext cx="8686800" cy="1143000"/>
          </a:xfrm>
          <a:prstGeom prst="rect">
            <a:avLst/>
          </a:prstGeom>
        </p:spPr>
        <p:txBody>
          <a:bodyPr anchor="t">
            <a:normAutofit/>
          </a:bodyPr>
          <a:lstStyle>
            <a:lvl1pPr marL="0" indent="0" algn="ctr">
              <a:buFont typeface="Arial" panose="020B0604020202020204" pitchFamily="34" charset="0"/>
              <a:buNone/>
              <a:defRPr b="1">
                <a:solidFill>
                  <a:schemeClr val="tx2">
                    <a:lumMod val="50000"/>
                  </a:schemeClr>
                </a:solidFill>
                <a:latin typeface="Calibri" panose="020F0502020204030204" pitchFamily="34" charset="0"/>
              </a:defRPr>
            </a:lvl1pPr>
          </a:lstStyle>
          <a:p>
            <a:r>
              <a:rPr lang="en-US" dirty="0"/>
              <a:t>Use for photos / graphics</a:t>
            </a:r>
          </a:p>
        </p:txBody>
      </p:sp>
      <p:sp>
        <p:nvSpPr>
          <p:cNvPr id="7" name="Text Placeholder 3"/>
          <p:cNvSpPr>
            <a:spLocks noGrp="1"/>
          </p:cNvSpPr>
          <p:nvPr>
            <p:ph type="body" sz="quarter" idx="10" hasCustomPrompt="1"/>
          </p:nvPr>
        </p:nvSpPr>
        <p:spPr>
          <a:xfrm>
            <a:off x="228600" y="6206837"/>
            <a:ext cx="8686800" cy="381000"/>
          </a:xfrm>
          <a:prstGeom prst="rect">
            <a:avLst/>
          </a:prstGeom>
        </p:spPr>
        <p:txBody>
          <a:bodyPr wrap="square" anchor="b">
            <a:spAutoFit/>
          </a:bodyPr>
          <a:lstStyle>
            <a:lvl1pPr marL="0" indent="0" algn="r">
              <a:spcBef>
                <a:spcPts val="0"/>
              </a:spcBef>
              <a:buNone/>
              <a:defRPr sz="1800">
                <a:solidFill>
                  <a:schemeClr val="tx1"/>
                </a:solidFill>
                <a:latin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z="1800" dirty="0"/>
              <a:t>Click to enter slide reference(s) and/or photo credit(s)</a:t>
            </a:r>
            <a:endParaRPr lang="en-US" dirty="0"/>
          </a:p>
        </p:txBody>
      </p:sp>
    </p:spTree>
    <p:extLst>
      <p:ext uri="{BB962C8B-B14F-4D97-AF65-F5344CB8AC3E}">
        <p14:creationId xmlns:p14="http://schemas.microsoft.com/office/powerpoint/2010/main" val="14140511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ottom graphic">
    <p:spTree>
      <p:nvGrpSpPr>
        <p:cNvPr id="1" name=""/>
        <p:cNvGrpSpPr/>
        <p:nvPr/>
      </p:nvGrpSpPr>
      <p:grpSpPr>
        <a:xfrm>
          <a:off x="0" y="0"/>
          <a:ext cx="0" cy="0"/>
          <a:chOff x="0" y="0"/>
          <a:chExt cx="0" cy="0"/>
        </a:xfrm>
      </p:grpSpPr>
      <p:sp>
        <p:nvSpPr>
          <p:cNvPr id="2" name="Rectangle 1"/>
          <p:cNvSpPr/>
          <p:nvPr userDrawn="1"/>
        </p:nvSpPr>
        <p:spPr>
          <a:xfrm>
            <a:off x="0" y="6089072"/>
            <a:ext cx="9144000" cy="7689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 name="Text Placeholder 3"/>
          <p:cNvSpPr>
            <a:spLocks noGrp="1"/>
          </p:cNvSpPr>
          <p:nvPr>
            <p:ph type="body" sz="quarter" idx="10" hasCustomPrompt="1"/>
          </p:nvPr>
        </p:nvSpPr>
        <p:spPr>
          <a:xfrm>
            <a:off x="228600" y="6456221"/>
            <a:ext cx="8686800" cy="381000"/>
          </a:xfrm>
          <a:prstGeom prst="rect">
            <a:avLst/>
          </a:prstGeom>
        </p:spPr>
        <p:txBody>
          <a:bodyPr wrap="square" anchor="b">
            <a:spAutoFit/>
          </a:bodyPr>
          <a:lstStyle>
            <a:lvl1pPr marL="0" indent="0" algn="r">
              <a:spcBef>
                <a:spcPts val="0"/>
              </a:spcBef>
              <a:buNone/>
              <a:defRPr sz="1800">
                <a:solidFill>
                  <a:schemeClr val="tx1"/>
                </a:solidFill>
                <a:latin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z="1800" dirty="0"/>
              <a:t>Click to enter slide reference(s) and/or photo credit(s)</a:t>
            </a:r>
            <a:endParaRPr lang="en-US" dirty="0"/>
          </a:p>
        </p:txBody>
      </p:sp>
      <p:sp>
        <p:nvSpPr>
          <p:cNvPr id="5" name="Title 1"/>
          <p:cNvSpPr>
            <a:spLocks noGrp="1"/>
          </p:cNvSpPr>
          <p:nvPr>
            <p:ph type="title" hasCustomPrompt="1"/>
          </p:nvPr>
        </p:nvSpPr>
        <p:spPr>
          <a:xfrm>
            <a:off x="228600" y="261784"/>
            <a:ext cx="8686800" cy="1143000"/>
          </a:xfrm>
          <a:prstGeom prst="rect">
            <a:avLst/>
          </a:prstGeom>
        </p:spPr>
        <p:txBody>
          <a:bodyPr anchor="t">
            <a:normAutofit/>
          </a:bodyPr>
          <a:lstStyle>
            <a:lvl1pPr marL="0" indent="0" algn="ctr">
              <a:buFont typeface="Arial" panose="020B0604020202020204" pitchFamily="34" charset="0"/>
              <a:buNone/>
              <a:defRPr b="1" baseline="0">
                <a:solidFill>
                  <a:schemeClr val="tx1"/>
                </a:solidFill>
                <a:latin typeface="Calibri" panose="020F0502020204030204" pitchFamily="34" charset="0"/>
              </a:defRPr>
            </a:lvl1pPr>
          </a:lstStyle>
          <a:p>
            <a:r>
              <a:rPr lang="en-US" dirty="0"/>
              <a:t>No bottom graphic – for heavy content slides</a:t>
            </a:r>
          </a:p>
        </p:txBody>
      </p:sp>
      <p:sp>
        <p:nvSpPr>
          <p:cNvPr id="7" name="Text Placeholder 5"/>
          <p:cNvSpPr>
            <a:spLocks noGrp="1"/>
          </p:cNvSpPr>
          <p:nvPr>
            <p:ph type="body" sz="quarter" idx="12"/>
          </p:nvPr>
        </p:nvSpPr>
        <p:spPr>
          <a:xfrm>
            <a:off x="228600" y="1600200"/>
            <a:ext cx="8686800" cy="4525963"/>
          </a:xfrm>
          <a:prstGeom prst="rect">
            <a:avLst/>
          </a:prstGeom>
        </p:spPr>
        <p:txBody>
          <a:bodyPr>
            <a:norm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77242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lank without Background 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6456221"/>
            <a:ext cx="8686800" cy="381000"/>
          </a:xfrm>
          <a:prstGeom prst="rect">
            <a:avLst/>
          </a:prstGeom>
        </p:spPr>
        <p:txBody>
          <a:bodyPr wrap="square" anchor="b">
            <a:spAutoFit/>
          </a:bodyPr>
          <a:lstStyle>
            <a:lvl1pPr marL="0" indent="0" algn="r">
              <a:spcBef>
                <a:spcPts val="0"/>
              </a:spcBef>
              <a:buNone/>
              <a:defRPr sz="1800">
                <a:solidFill>
                  <a:schemeClr val="tx1"/>
                </a:solidFill>
                <a:latin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z="1800" dirty="0"/>
              <a:t>Click to enter slide reference(s) and/or photo credit(s)</a:t>
            </a:r>
            <a:endParaRPr lang="en-US" dirty="0"/>
          </a:p>
        </p:txBody>
      </p:sp>
    </p:spTree>
    <p:extLst>
      <p:ext uri="{BB962C8B-B14F-4D97-AF65-F5344CB8AC3E}">
        <p14:creationId xmlns:p14="http://schemas.microsoft.com/office/powerpoint/2010/main" val="7985161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Footer Placeholder 2"/>
          <p:cNvSpPr>
            <a:spLocks noGrp="1"/>
          </p:cNvSpPr>
          <p:nvPr>
            <p:ph type="ftr" sz="quarter" idx="3"/>
          </p:nvPr>
        </p:nvSpPr>
        <p:spPr>
          <a:xfrm>
            <a:off x="4733934" y="6421008"/>
            <a:ext cx="3949536" cy="263525"/>
          </a:xfrm>
          <a:prstGeom prst="rect">
            <a:avLst/>
          </a:prstGeom>
          <a:noFill/>
          <a:ln>
            <a:noFill/>
          </a:ln>
        </p:spPr>
        <p:style>
          <a:lnRef idx="2">
            <a:schemeClr val="accent3"/>
          </a:lnRef>
          <a:fillRef idx="1">
            <a:schemeClr val="lt1"/>
          </a:fillRef>
          <a:effectRef idx="0">
            <a:schemeClr val="accent3"/>
          </a:effectRef>
          <a:fontRef idx="none"/>
        </p:style>
        <p:txBody>
          <a:bodyPr vert="horz" lIns="91440" tIns="45720" rIns="91440" bIns="45720" rtlCol="0" anchor="ctr"/>
          <a:lstStyle>
            <a:lvl1pPr algn="r">
              <a:defRPr sz="1100">
                <a:ln>
                  <a:noFill/>
                </a:ln>
                <a:solidFill>
                  <a:srgbClr val="0082CA"/>
                </a:solidFill>
                <a:latin typeface="Calibri" panose="020F0502020204030204" pitchFamily="34" charset="0"/>
              </a:defRPr>
            </a:lvl1pPr>
          </a:lstStyle>
          <a:p>
            <a:r>
              <a:rPr lang="en-US" dirty="0"/>
              <a:t>Infection Prevention and Epidemiology</a:t>
            </a:r>
          </a:p>
        </p:txBody>
      </p:sp>
      <p:sp>
        <p:nvSpPr>
          <p:cNvPr id="5" name="Title 1"/>
          <p:cNvSpPr>
            <a:spLocks noGrp="1"/>
          </p:cNvSpPr>
          <p:nvPr>
            <p:ph type="title"/>
          </p:nvPr>
        </p:nvSpPr>
        <p:spPr>
          <a:xfrm>
            <a:off x="184926" y="197757"/>
            <a:ext cx="8781274" cy="511175"/>
          </a:xfrm>
        </p:spPr>
        <p:txBody>
          <a:bodyPr/>
          <a:lstStyle/>
          <a:p>
            <a:r>
              <a:rPr lang="en-US" dirty="0"/>
              <a:t>Click to edit Master title style</a:t>
            </a:r>
          </a:p>
        </p:txBody>
      </p:sp>
      <p:sp>
        <p:nvSpPr>
          <p:cNvPr id="8" name="Rectangle 3"/>
          <p:cNvSpPr>
            <a:spLocks noGrp="1" noChangeArrowheads="1"/>
          </p:cNvSpPr>
          <p:nvPr>
            <p:ph idx="1"/>
          </p:nvPr>
        </p:nvSpPr>
        <p:spPr bwMode="auto">
          <a:xfrm>
            <a:off x="377824" y="920750"/>
            <a:ext cx="8448676"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344431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4" name="Footer Placeholder 2"/>
          <p:cNvSpPr>
            <a:spLocks noGrp="1"/>
          </p:cNvSpPr>
          <p:nvPr>
            <p:ph type="ftr" sz="quarter" idx="3"/>
          </p:nvPr>
        </p:nvSpPr>
        <p:spPr>
          <a:xfrm>
            <a:off x="4733934" y="6421008"/>
            <a:ext cx="3949536" cy="263525"/>
          </a:xfrm>
          <a:prstGeom prst="rect">
            <a:avLst/>
          </a:prstGeom>
          <a:noFill/>
          <a:ln>
            <a:noFill/>
          </a:ln>
        </p:spPr>
        <p:style>
          <a:lnRef idx="2">
            <a:schemeClr val="accent3"/>
          </a:lnRef>
          <a:fillRef idx="1">
            <a:schemeClr val="lt1"/>
          </a:fillRef>
          <a:effectRef idx="0">
            <a:schemeClr val="accent3"/>
          </a:effectRef>
          <a:fontRef idx="none"/>
        </p:style>
        <p:txBody>
          <a:bodyPr vert="horz" lIns="91440" tIns="45720" rIns="91440" bIns="45720" rtlCol="0" anchor="ctr"/>
          <a:lstStyle>
            <a:lvl1pPr algn="r">
              <a:defRPr sz="1100">
                <a:ln>
                  <a:noFill/>
                </a:ln>
                <a:solidFill>
                  <a:srgbClr val="0082CA"/>
                </a:solidFill>
                <a:latin typeface="Calibri" panose="020F0502020204030204" pitchFamily="34" charset="0"/>
              </a:defRPr>
            </a:lvl1pPr>
          </a:lstStyle>
          <a:p>
            <a:r>
              <a:rPr lang="en-US" dirty="0"/>
              <a:t>Infection Prevention and Epidemiology</a:t>
            </a:r>
          </a:p>
        </p:txBody>
      </p:sp>
    </p:spTree>
    <p:extLst>
      <p:ext uri="{BB962C8B-B14F-4D97-AF65-F5344CB8AC3E}">
        <p14:creationId xmlns:p14="http://schemas.microsoft.com/office/powerpoint/2010/main" val="39072605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nd Text over Conten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375386" y="930350"/>
            <a:ext cx="8450980" cy="24177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375386" y="3500513"/>
            <a:ext cx="8460606" cy="24177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2"/>
          <p:cNvSpPr>
            <a:spLocks noGrp="1"/>
          </p:cNvSpPr>
          <p:nvPr>
            <p:ph type="ftr" sz="quarter" idx="3"/>
          </p:nvPr>
        </p:nvSpPr>
        <p:spPr>
          <a:xfrm>
            <a:off x="4733934" y="6421008"/>
            <a:ext cx="3949536" cy="263525"/>
          </a:xfrm>
          <a:prstGeom prst="rect">
            <a:avLst/>
          </a:prstGeom>
          <a:noFill/>
          <a:ln>
            <a:noFill/>
          </a:ln>
        </p:spPr>
        <p:style>
          <a:lnRef idx="2">
            <a:schemeClr val="accent3"/>
          </a:lnRef>
          <a:fillRef idx="1">
            <a:schemeClr val="lt1"/>
          </a:fillRef>
          <a:effectRef idx="0">
            <a:schemeClr val="accent3"/>
          </a:effectRef>
          <a:fontRef idx="none"/>
        </p:style>
        <p:txBody>
          <a:bodyPr vert="horz" lIns="91440" tIns="45720" rIns="91440" bIns="45720" rtlCol="0" anchor="ctr"/>
          <a:lstStyle>
            <a:lvl1pPr algn="r">
              <a:defRPr sz="1100">
                <a:ln>
                  <a:noFill/>
                </a:ln>
                <a:solidFill>
                  <a:srgbClr val="0082CA"/>
                </a:solidFill>
                <a:latin typeface="Calibri" panose="020F0502020204030204" pitchFamily="34" charset="0"/>
              </a:defRPr>
            </a:lvl1pPr>
          </a:lstStyle>
          <a:p>
            <a:r>
              <a:rPr lang="en-US" dirty="0"/>
              <a:t>Infection Prevention and Epidemiology</a:t>
            </a:r>
          </a:p>
        </p:txBody>
      </p:sp>
      <p:sp>
        <p:nvSpPr>
          <p:cNvPr id="6" name="Title 1"/>
          <p:cNvSpPr>
            <a:spLocks noGrp="1"/>
          </p:cNvSpPr>
          <p:nvPr>
            <p:ph type="title"/>
          </p:nvPr>
        </p:nvSpPr>
        <p:spPr>
          <a:xfrm>
            <a:off x="184926" y="197757"/>
            <a:ext cx="8781274" cy="511175"/>
          </a:xfrm>
        </p:spPr>
        <p:txBody>
          <a:bodyPr/>
          <a:lstStyle/>
          <a:p>
            <a:r>
              <a:rPr lang="en-US" dirty="0"/>
              <a:t>Click to edit Master title style</a:t>
            </a:r>
          </a:p>
        </p:txBody>
      </p:sp>
    </p:spTree>
    <p:extLst>
      <p:ext uri="{BB962C8B-B14F-4D97-AF65-F5344CB8AC3E}">
        <p14:creationId xmlns:p14="http://schemas.microsoft.com/office/powerpoint/2010/main" val="26388897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87124" y="914401"/>
            <a:ext cx="3981451" cy="5188016"/>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732025" y="924025"/>
            <a:ext cx="4089399" cy="5188017"/>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2"/>
          <p:cNvSpPr>
            <a:spLocks noGrp="1"/>
          </p:cNvSpPr>
          <p:nvPr>
            <p:ph type="ftr" sz="quarter" idx="3"/>
          </p:nvPr>
        </p:nvSpPr>
        <p:spPr>
          <a:xfrm>
            <a:off x="4733934" y="6421008"/>
            <a:ext cx="3949536" cy="263525"/>
          </a:xfrm>
          <a:prstGeom prst="rect">
            <a:avLst/>
          </a:prstGeom>
          <a:noFill/>
          <a:ln>
            <a:noFill/>
          </a:ln>
        </p:spPr>
        <p:style>
          <a:lnRef idx="2">
            <a:schemeClr val="accent3"/>
          </a:lnRef>
          <a:fillRef idx="1">
            <a:schemeClr val="lt1"/>
          </a:fillRef>
          <a:effectRef idx="0">
            <a:schemeClr val="accent3"/>
          </a:effectRef>
          <a:fontRef idx="none"/>
        </p:style>
        <p:txBody>
          <a:bodyPr vert="horz" lIns="91440" tIns="45720" rIns="91440" bIns="45720" rtlCol="0" anchor="ctr"/>
          <a:lstStyle>
            <a:lvl1pPr algn="r">
              <a:defRPr sz="1100">
                <a:ln>
                  <a:noFill/>
                </a:ln>
                <a:solidFill>
                  <a:srgbClr val="0082CA"/>
                </a:solidFill>
                <a:latin typeface="Calibri" panose="020F0502020204030204" pitchFamily="34" charset="0"/>
              </a:defRPr>
            </a:lvl1pPr>
          </a:lstStyle>
          <a:p>
            <a:r>
              <a:rPr lang="en-US" dirty="0"/>
              <a:t>Infection Prevention and Epidemiology</a:t>
            </a:r>
          </a:p>
        </p:txBody>
      </p:sp>
      <p:sp>
        <p:nvSpPr>
          <p:cNvPr id="6" name="Title 1"/>
          <p:cNvSpPr>
            <a:spLocks noGrp="1"/>
          </p:cNvSpPr>
          <p:nvPr>
            <p:ph type="title"/>
          </p:nvPr>
        </p:nvSpPr>
        <p:spPr>
          <a:xfrm>
            <a:off x="184926" y="197757"/>
            <a:ext cx="8781274" cy="511175"/>
          </a:xfrm>
        </p:spPr>
        <p:txBody>
          <a:bodyPr/>
          <a:lstStyle/>
          <a:p>
            <a:r>
              <a:rPr lang="en-US" dirty="0"/>
              <a:t>Click to edit Master title style</a:t>
            </a:r>
          </a:p>
        </p:txBody>
      </p:sp>
    </p:spTree>
    <p:extLst>
      <p:ext uri="{BB962C8B-B14F-4D97-AF65-F5344CB8AC3E}">
        <p14:creationId xmlns:p14="http://schemas.microsoft.com/office/powerpoint/2010/main" val="7978033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asic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7"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extLst>
      <p:ext uri="{BB962C8B-B14F-4D97-AF65-F5344CB8AC3E}">
        <p14:creationId xmlns:p14="http://schemas.microsoft.com/office/powerpoint/2010/main" val="190221054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EA7FD089-8BBB-40C9-B389-313CBD0E38E7}" type="datetimeFigureOut">
              <a:rPr lang="en-US" smtClean="0">
                <a:solidFill>
                  <a:prstClr val="black">
                    <a:tint val="75000"/>
                  </a:prstClr>
                </a:solidFill>
              </a:rPr>
              <a:pPr/>
              <a:t>12/20/2016</a:t>
            </a:fld>
            <a:endParaRPr lang="en-US" dirty="0">
              <a:solidFill>
                <a:prstClr val="black">
                  <a:tint val="75000"/>
                </a:prstClr>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EAE558B0-CABC-476C-947F-45478B358A3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8820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Singl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261784"/>
            <a:ext cx="8686800" cy="1143000"/>
          </a:xfrm>
          <a:prstGeom prst="rect">
            <a:avLst/>
          </a:prstGeom>
        </p:spPr>
        <p:txBody>
          <a:bodyPr anchor="t">
            <a:normAutofit/>
          </a:bodyPr>
          <a:lstStyle>
            <a:lvl1pPr marL="0" indent="0" algn="ctr">
              <a:buFont typeface="Arial" panose="020B0604020202020204" pitchFamily="34" charset="0"/>
              <a:buNone/>
              <a:defRPr b="1">
                <a:solidFill>
                  <a:schemeClr val="tx2">
                    <a:lumMod val="50000"/>
                  </a:schemeClr>
                </a:solidFill>
                <a:latin typeface="Calibri" panose="020F0502020204030204" pitchFamily="34" charset="0"/>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228600" y="1600200"/>
            <a:ext cx="8686800" cy="4525963"/>
          </a:xfrm>
          <a:prstGeom prst="rect">
            <a:avLst/>
          </a:prstGeom>
        </p:spPr>
        <p:txBody>
          <a:bodyPr>
            <a:normAutofit/>
          </a:bodyPr>
          <a:lstStyle>
            <a:lvl1pPr>
              <a:defRPr>
                <a:solidFill>
                  <a:schemeClr val="tx2">
                    <a:lumMod val="50000"/>
                  </a:schemeClr>
                </a:solidFill>
                <a:latin typeface="Calibri" panose="020F0502020204030204" pitchFamily="34" charset="0"/>
              </a:defRPr>
            </a:lvl1pPr>
            <a:lvl2pPr>
              <a:defRPr>
                <a:solidFill>
                  <a:schemeClr val="tx2">
                    <a:lumMod val="50000"/>
                  </a:schemeClr>
                </a:solidFill>
                <a:latin typeface="Calibri" panose="020F0502020204030204" pitchFamily="34" charset="0"/>
              </a:defRPr>
            </a:lvl2pPr>
            <a:lvl3pPr>
              <a:defRPr>
                <a:solidFill>
                  <a:schemeClr val="tx2">
                    <a:lumMod val="50000"/>
                  </a:schemeClr>
                </a:solidFill>
                <a:latin typeface="Calibri" panose="020F0502020204030204" pitchFamily="34" charset="0"/>
              </a:defRPr>
            </a:lvl3pPr>
            <a:lvl4pPr>
              <a:defRPr>
                <a:solidFill>
                  <a:schemeClr val="tx2">
                    <a:lumMod val="50000"/>
                  </a:schemeClr>
                </a:solidFill>
                <a:latin typeface="Calibri" panose="020F0502020204030204" pitchFamily="34" charset="0"/>
              </a:defRPr>
            </a:lvl4pPr>
            <a:lvl5pPr>
              <a:defRPr>
                <a:solidFill>
                  <a:schemeClr val="tx2">
                    <a:lumMod val="50000"/>
                  </a:schemeClr>
                </a:solidFill>
                <a:latin typeface="Calibri" panose="020F05020202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0" hasCustomPrompt="1"/>
          </p:nvPr>
        </p:nvSpPr>
        <p:spPr>
          <a:xfrm>
            <a:off x="228600" y="6206837"/>
            <a:ext cx="8686800" cy="381000"/>
          </a:xfrm>
          <a:prstGeom prst="rect">
            <a:avLst/>
          </a:prstGeom>
        </p:spPr>
        <p:txBody>
          <a:bodyPr wrap="square" anchor="b">
            <a:spAutoFit/>
          </a:bodyPr>
          <a:lstStyle>
            <a:lvl1pPr marL="0" indent="0" algn="r">
              <a:spcBef>
                <a:spcPts val="0"/>
              </a:spcBef>
              <a:buNone/>
              <a:defRPr sz="1800">
                <a:solidFill>
                  <a:schemeClr val="tx1"/>
                </a:solidFill>
                <a:latin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z="1800" dirty="0" smtClean="0"/>
              <a:t>Click to enter slide reference(s) and/or photo credit(s)</a:t>
            </a:r>
            <a:endParaRPr lang="en-US" dirty="0"/>
          </a:p>
        </p:txBody>
      </p:sp>
    </p:spTree>
    <p:extLst>
      <p:ext uri="{BB962C8B-B14F-4D97-AF65-F5344CB8AC3E}">
        <p14:creationId xmlns:p14="http://schemas.microsoft.com/office/powerpoint/2010/main" val="308088538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60853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s or Graphic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8600" y="261784"/>
            <a:ext cx="8686800" cy="1143000"/>
          </a:xfrm>
          <a:prstGeom prst="rect">
            <a:avLst/>
          </a:prstGeom>
        </p:spPr>
        <p:txBody>
          <a:bodyPr anchor="t">
            <a:normAutofit/>
          </a:bodyPr>
          <a:lstStyle>
            <a:lvl1pPr marL="0" indent="0" algn="ctr">
              <a:buFont typeface="Arial" panose="020B0604020202020204" pitchFamily="34" charset="0"/>
              <a:buNone/>
              <a:defRPr b="1">
                <a:solidFill>
                  <a:schemeClr val="tx2">
                    <a:lumMod val="50000"/>
                  </a:schemeClr>
                </a:solidFill>
                <a:latin typeface="Calibri" panose="020F0502020204030204" pitchFamily="34" charset="0"/>
              </a:defRPr>
            </a:lvl1pPr>
          </a:lstStyle>
          <a:p>
            <a:r>
              <a:rPr lang="en-US" dirty="0" smtClean="0"/>
              <a:t>Use for photos / graphics</a:t>
            </a:r>
            <a:endParaRPr lang="en-US" dirty="0"/>
          </a:p>
        </p:txBody>
      </p:sp>
      <p:sp>
        <p:nvSpPr>
          <p:cNvPr id="7" name="Text Placeholder 3"/>
          <p:cNvSpPr>
            <a:spLocks noGrp="1"/>
          </p:cNvSpPr>
          <p:nvPr>
            <p:ph type="body" sz="quarter" idx="10" hasCustomPrompt="1"/>
          </p:nvPr>
        </p:nvSpPr>
        <p:spPr>
          <a:xfrm>
            <a:off x="228600" y="6206837"/>
            <a:ext cx="8686800" cy="381000"/>
          </a:xfrm>
          <a:prstGeom prst="rect">
            <a:avLst/>
          </a:prstGeom>
        </p:spPr>
        <p:txBody>
          <a:bodyPr wrap="square" anchor="b">
            <a:spAutoFit/>
          </a:bodyPr>
          <a:lstStyle>
            <a:lvl1pPr marL="0" indent="0" algn="r">
              <a:spcBef>
                <a:spcPts val="0"/>
              </a:spcBef>
              <a:buNone/>
              <a:defRPr sz="1800">
                <a:solidFill>
                  <a:schemeClr val="tx1"/>
                </a:solidFill>
                <a:latin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z="1800" dirty="0" smtClean="0"/>
              <a:t>Click to enter slide reference(s) and/or photo credit(s)</a:t>
            </a:r>
            <a:endParaRPr lang="en-US" dirty="0"/>
          </a:p>
        </p:txBody>
      </p:sp>
    </p:spTree>
    <p:extLst>
      <p:ext uri="{BB962C8B-B14F-4D97-AF65-F5344CB8AC3E}">
        <p14:creationId xmlns:p14="http://schemas.microsoft.com/office/powerpoint/2010/main" val="80011116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bottom graphic">
    <p:spTree>
      <p:nvGrpSpPr>
        <p:cNvPr id="1" name=""/>
        <p:cNvGrpSpPr/>
        <p:nvPr/>
      </p:nvGrpSpPr>
      <p:grpSpPr>
        <a:xfrm>
          <a:off x="0" y="0"/>
          <a:ext cx="0" cy="0"/>
          <a:chOff x="0" y="0"/>
          <a:chExt cx="0" cy="0"/>
        </a:xfrm>
      </p:grpSpPr>
      <p:sp>
        <p:nvSpPr>
          <p:cNvPr id="2" name="Rectangle 1"/>
          <p:cNvSpPr/>
          <p:nvPr userDrawn="1"/>
        </p:nvSpPr>
        <p:spPr>
          <a:xfrm>
            <a:off x="0" y="6089072"/>
            <a:ext cx="9144000" cy="7689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0" hasCustomPrompt="1"/>
          </p:nvPr>
        </p:nvSpPr>
        <p:spPr>
          <a:xfrm>
            <a:off x="228600" y="6456221"/>
            <a:ext cx="8686800" cy="381000"/>
          </a:xfrm>
          <a:prstGeom prst="rect">
            <a:avLst/>
          </a:prstGeom>
        </p:spPr>
        <p:txBody>
          <a:bodyPr wrap="square" anchor="b">
            <a:spAutoFit/>
          </a:bodyPr>
          <a:lstStyle>
            <a:lvl1pPr marL="0" indent="0" algn="r">
              <a:spcBef>
                <a:spcPts val="0"/>
              </a:spcBef>
              <a:buNone/>
              <a:defRPr sz="1800">
                <a:solidFill>
                  <a:schemeClr val="tx1"/>
                </a:solidFill>
                <a:latin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z="1800" dirty="0" smtClean="0"/>
              <a:t>Click to enter slide reference(s) and/or photo credit(s)</a:t>
            </a:r>
            <a:endParaRPr lang="en-US" dirty="0"/>
          </a:p>
        </p:txBody>
      </p:sp>
      <p:sp>
        <p:nvSpPr>
          <p:cNvPr id="5" name="Title 1"/>
          <p:cNvSpPr>
            <a:spLocks noGrp="1"/>
          </p:cNvSpPr>
          <p:nvPr>
            <p:ph type="title" hasCustomPrompt="1"/>
          </p:nvPr>
        </p:nvSpPr>
        <p:spPr>
          <a:xfrm>
            <a:off x="228600" y="261784"/>
            <a:ext cx="8686800" cy="1143000"/>
          </a:xfrm>
          <a:prstGeom prst="rect">
            <a:avLst/>
          </a:prstGeom>
        </p:spPr>
        <p:txBody>
          <a:bodyPr anchor="t">
            <a:normAutofit/>
          </a:bodyPr>
          <a:lstStyle>
            <a:lvl1pPr marL="0" indent="0" algn="ctr">
              <a:buFont typeface="Arial" panose="020B0604020202020204" pitchFamily="34" charset="0"/>
              <a:buNone/>
              <a:defRPr b="1" baseline="0">
                <a:solidFill>
                  <a:schemeClr val="tx1"/>
                </a:solidFill>
                <a:latin typeface="Calibri" panose="020F0502020204030204" pitchFamily="34" charset="0"/>
              </a:defRPr>
            </a:lvl1pPr>
          </a:lstStyle>
          <a:p>
            <a:r>
              <a:rPr lang="en-US" dirty="0" smtClean="0"/>
              <a:t>No bottom graphic – for heavy content slides</a:t>
            </a:r>
            <a:endParaRPr lang="en-US" dirty="0"/>
          </a:p>
        </p:txBody>
      </p:sp>
      <p:sp>
        <p:nvSpPr>
          <p:cNvPr id="7" name="Text Placeholder 5"/>
          <p:cNvSpPr>
            <a:spLocks noGrp="1"/>
          </p:cNvSpPr>
          <p:nvPr>
            <p:ph type="body" sz="quarter" idx="12"/>
          </p:nvPr>
        </p:nvSpPr>
        <p:spPr>
          <a:xfrm>
            <a:off x="228600" y="1600200"/>
            <a:ext cx="8686800" cy="4525963"/>
          </a:xfrm>
          <a:prstGeom prst="rect">
            <a:avLst/>
          </a:prstGeom>
        </p:spPr>
        <p:txBody>
          <a:bodyPr>
            <a:normAutofit/>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5446745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without Background 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6456221"/>
            <a:ext cx="8686800" cy="381000"/>
          </a:xfrm>
          <a:prstGeom prst="rect">
            <a:avLst/>
          </a:prstGeom>
        </p:spPr>
        <p:txBody>
          <a:bodyPr wrap="square" anchor="b">
            <a:spAutoFit/>
          </a:bodyPr>
          <a:lstStyle>
            <a:lvl1pPr marL="0" indent="0" algn="r">
              <a:spcBef>
                <a:spcPts val="0"/>
              </a:spcBef>
              <a:buNone/>
              <a:defRPr sz="1800">
                <a:solidFill>
                  <a:schemeClr val="tx1"/>
                </a:solidFill>
                <a:latin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z="1800" dirty="0" smtClean="0"/>
              <a:t>Click to enter slide reference(s) and/or photo credit(s)</a:t>
            </a:r>
            <a:endParaRPr lang="en-US" dirty="0"/>
          </a:p>
        </p:txBody>
      </p:sp>
    </p:spTree>
    <p:extLst>
      <p:ext uri="{BB962C8B-B14F-4D97-AF65-F5344CB8AC3E}">
        <p14:creationId xmlns:p14="http://schemas.microsoft.com/office/powerpoint/2010/main" val="80414713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Polling Ques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6668" y="381000"/>
            <a:ext cx="7459532" cy="2133600"/>
          </a:xfrm>
          <a:prstGeom prst="rect">
            <a:avLst/>
          </a:prstGeom>
        </p:spPr>
        <p:txBody>
          <a:bodyPr anchor="t">
            <a:normAutofit/>
          </a:bodyPr>
          <a:lstStyle>
            <a:lvl1pPr algn="l">
              <a:defRPr sz="3600" b="1">
                <a:solidFill>
                  <a:schemeClr val="tx2">
                    <a:lumMod val="50000"/>
                  </a:schemeClr>
                </a:solidFill>
                <a:latin typeface="Calibri" panose="020F0502020204030204" pitchFamily="34" charset="0"/>
              </a:defRPr>
            </a:lvl1pPr>
          </a:lstStyle>
          <a:p>
            <a:r>
              <a:rPr lang="en-US" dirty="0" smtClean="0"/>
              <a:t>Click to Edit Question</a:t>
            </a:r>
            <a:endParaRPr lang="en-US" dirty="0"/>
          </a:p>
        </p:txBody>
      </p:sp>
      <p:sp>
        <p:nvSpPr>
          <p:cNvPr id="7" name="Text Placeholder 6"/>
          <p:cNvSpPr>
            <a:spLocks noGrp="1"/>
          </p:cNvSpPr>
          <p:nvPr>
            <p:ph type="body" sz="quarter" idx="10" hasCustomPrompt="1"/>
          </p:nvPr>
        </p:nvSpPr>
        <p:spPr>
          <a:xfrm>
            <a:off x="228600" y="2667000"/>
            <a:ext cx="8686800" cy="3657600"/>
          </a:xfrm>
          <a:prstGeom prst="rect">
            <a:avLst/>
          </a:prstGeom>
        </p:spPr>
        <p:txBody>
          <a:bodyPr>
            <a:normAutofit/>
          </a:bodyPr>
          <a:lstStyle>
            <a:lvl1pPr marL="514350" indent="-514350">
              <a:buClr>
                <a:schemeClr val="tx1"/>
              </a:buClr>
              <a:buFont typeface="+mj-lt"/>
              <a:buAutoNum type="alphaUcPeriod"/>
              <a:defRPr sz="3200" b="0">
                <a:solidFill>
                  <a:schemeClr val="tx1"/>
                </a:solidFill>
                <a:latin typeface="Calibri" panose="020F0502020204030204" pitchFamily="34" charset="0"/>
              </a:defRPr>
            </a:lvl1pPr>
            <a:lvl2pPr marL="971550" indent="-514350">
              <a:buFont typeface="+mj-lt"/>
              <a:buAutoNum type="alphaLcPeriod"/>
              <a:defRPr/>
            </a:lvl2pPr>
            <a:lvl3pPr marL="1371600" indent="-457200">
              <a:buFont typeface="+mj-lt"/>
              <a:buAutoNum type="alphaLcPeriod"/>
              <a:defRPr/>
            </a:lvl3pPr>
            <a:lvl4pPr marL="1828800" indent="-457200">
              <a:buFont typeface="+mj-lt"/>
              <a:buAutoNum type="alphaLcPeriod"/>
              <a:defRPr/>
            </a:lvl4pPr>
            <a:lvl5pPr marL="2286000" indent="-457200">
              <a:buFont typeface="+mj-lt"/>
              <a:buAutoNum type="alphaLcPeriod"/>
              <a:defRPr/>
            </a:lvl5pPr>
          </a:lstStyle>
          <a:p>
            <a:pPr lvl="0"/>
            <a:r>
              <a:rPr lang="en-US" dirty="0" smtClean="0"/>
              <a:t>Answer A.</a:t>
            </a:r>
          </a:p>
          <a:p>
            <a:pPr lvl="0"/>
            <a:r>
              <a:rPr lang="en-US" dirty="0" smtClean="0"/>
              <a:t>Answer B.</a:t>
            </a:r>
          </a:p>
          <a:p>
            <a:pPr lvl="0"/>
            <a:endParaRPr lang="en-US" dirty="0" smtClean="0"/>
          </a:p>
        </p:txBody>
      </p:sp>
    </p:spTree>
    <p:extLst>
      <p:ext uri="{BB962C8B-B14F-4D97-AF65-F5344CB8AC3E}">
        <p14:creationId xmlns:p14="http://schemas.microsoft.com/office/powerpoint/2010/main" val="396432331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b="1">
                <a:solidFill>
                  <a:schemeClr val="tx1"/>
                </a:solidFill>
                <a:latin typeface="Calibri" panose="020F0502020204030204"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60531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b="1">
                <a:solidFill>
                  <a:schemeClr val="tx1"/>
                </a:solidFill>
                <a:latin typeface="Calibri" panose="020F0502020204030204" pitchFamily="34" charset="0"/>
              </a:defRPr>
            </a:lvl1p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68812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Basic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7"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extLst>
      <p:ext uri="{BB962C8B-B14F-4D97-AF65-F5344CB8AC3E}">
        <p14:creationId xmlns:p14="http://schemas.microsoft.com/office/powerpoint/2010/main" val="305440295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p:cNvSpPr/>
          <p:nvPr userDrawn="1"/>
        </p:nvSpPr>
        <p:spPr>
          <a:xfrm>
            <a:off x="0" y="0"/>
            <a:ext cx="8140700" cy="248265"/>
          </a:xfrm>
          <a:prstGeom prst="rect">
            <a:avLst/>
          </a:prstGeom>
          <a:solidFill>
            <a:srgbClr val="ED8D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ight Triangle 3"/>
          <p:cNvSpPr/>
          <p:nvPr userDrawn="1"/>
        </p:nvSpPr>
        <p:spPr>
          <a:xfrm rot="10800000">
            <a:off x="-292108" y="3101"/>
            <a:ext cx="9525001" cy="473763"/>
          </a:xfrm>
          <a:custGeom>
            <a:avLst/>
            <a:gdLst>
              <a:gd name="connsiteX0" fmla="*/ 0 w 990600"/>
              <a:gd name="connsiteY0" fmla="*/ 990600 h 990600"/>
              <a:gd name="connsiteX1" fmla="*/ 0 w 990600"/>
              <a:gd name="connsiteY1" fmla="*/ 0 h 990600"/>
              <a:gd name="connsiteX2" fmla="*/ 990600 w 990600"/>
              <a:gd name="connsiteY2" fmla="*/ 990600 h 990600"/>
              <a:gd name="connsiteX3" fmla="*/ 0 w 990600"/>
              <a:gd name="connsiteY3" fmla="*/ 990600 h 990600"/>
              <a:gd name="connsiteX0" fmla="*/ 0 w 990600"/>
              <a:gd name="connsiteY0" fmla="*/ 990600 h 990600"/>
              <a:gd name="connsiteX1" fmla="*/ 0 w 990600"/>
              <a:gd name="connsiteY1" fmla="*/ 0 h 990600"/>
              <a:gd name="connsiteX2" fmla="*/ 990600 w 990600"/>
              <a:gd name="connsiteY2" fmla="*/ 990600 h 990600"/>
              <a:gd name="connsiteX3" fmla="*/ 0 w 990600"/>
              <a:gd name="connsiteY3" fmla="*/ 990600 h 990600"/>
              <a:gd name="connsiteX0" fmla="*/ 0 w 1032933"/>
              <a:gd name="connsiteY0" fmla="*/ 990600 h 999067"/>
              <a:gd name="connsiteX1" fmla="*/ 0 w 1032933"/>
              <a:gd name="connsiteY1" fmla="*/ 0 h 999067"/>
              <a:gd name="connsiteX2" fmla="*/ 1032933 w 1032933"/>
              <a:gd name="connsiteY2" fmla="*/ 999067 h 999067"/>
              <a:gd name="connsiteX3" fmla="*/ 0 w 1032933"/>
              <a:gd name="connsiteY3" fmla="*/ 990600 h 999067"/>
              <a:gd name="connsiteX0" fmla="*/ 0 w 1043947"/>
              <a:gd name="connsiteY0" fmla="*/ 996840 h 1005307"/>
              <a:gd name="connsiteX1" fmla="*/ 0 w 1043947"/>
              <a:gd name="connsiteY1" fmla="*/ 6240 h 1005307"/>
              <a:gd name="connsiteX2" fmla="*/ 491066 w 1043947"/>
              <a:gd name="connsiteY2" fmla="*/ 607372 h 1005307"/>
              <a:gd name="connsiteX3" fmla="*/ 1032933 w 1043947"/>
              <a:gd name="connsiteY3" fmla="*/ 1005307 h 1005307"/>
              <a:gd name="connsiteX4" fmla="*/ 0 w 1043947"/>
              <a:gd name="connsiteY4" fmla="*/ 996840 h 1005307"/>
              <a:gd name="connsiteX0" fmla="*/ 0 w 1042833"/>
              <a:gd name="connsiteY0" fmla="*/ 997354 h 1005821"/>
              <a:gd name="connsiteX1" fmla="*/ 0 w 1042833"/>
              <a:gd name="connsiteY1" fmla="*/ 6754 h 1005821"/>
              <a:gd name="connsiteX2" fmla="*/ 431799 w 1042833"/>
              <a:gd name="connsiteY2" fmla="*/ 565553 h 1005821"/>
              <a:gd name="connsiteX3" fmla="*/ 1032933 w 1042833"/>
              <a:gd name="connsiteY3" fmla="*/ 1005821 h 1005821"/>
              <a:gd name="connsiteX4" fmla="*/ 0 w 1042833"/>
              <a:gd name="connsiteY4" fmla="*/ 997354 h 1005821"/>
              <a:gd name="connsiteX0" fmla="*/ 0 w 1042833"/>
              <a:gd name="connsiteY0" fmla="*/ 997354 h 1005821"/>
              <a:gd name="connsiteX1" fmla="*/ 0 w 1042833"/>
              <a:gd name="connsiteY1" fmla="*/ 6754 h 1005821"/>
              <a:gd name="connsiteX2" fmla="*/ 431799 w 1042833"/>
              <a:gd name="connsiteY2" fmla="*/ 565553 h 1005821"/>
              <a:gd name="connsiteX3" fmla="*/ 1032933 w 1042833"/>
              <a:gd name="connsiteY3" fmla="*/ 1005821 h 1005821"/>
              <a:gd name="connsiteX4" fmla="*/ 0 w 1042833"/>
              <a:gd name="connsiteY4" fmla="*/ 997354 h 1005821"/>
              <a:gd name="connsiteX0" fmla="*/ 224 w 1043057"/>
              <a:gd name="connsiteY0" fmla="*/ 990878 h 999345"/>
              <a:gd name="connsiteX1" fmla="*/ 224 w 1043057"/>
              <a:gd name="connsiteY1" fmla="*/ 278 h 999345"/>
              <a:gd name="connsiteX2" fmla="*/ 432023 w 1043057"/>
              <a:gd name="connsiteY2" fmla="*/ 559077 h 999345"/>
              <a:gd name="connsiteX3" fmla="*/ 1033157 w 1043057"/>
              <a:gd name="connsiteY3" fmla="*/ 999345 h 999345"/>
              <a:gd name="connsiteX4" fmla="*/ 224 w 1043057"/>
              <a:gd name="connsiteY4" fmla="*/ 990878 h 999345"/>
              <a:gd name="connsiteX0" fmla="*/ 224 w 1033157"/>
              <a:gd name="connsiteY0" fmla="*/ 990878 h 999929"/>
              <a:gd name="connsiteX1" fmla="*/ 224 w 1033157"/>
              <a:gd name="connsiteY1" fmla="*/ 278 h 999929"/>
              <a:gd name="connsiteX2" fmla="*/ 432023 w 1033157"/>
              <a:gd name="connsiteY2" fmla="*/ 559077 h 999929"/>
              <a:gd name="connsiteX3" fmla="*/ 1033157 w 1033157"/>
              <a:gd name="connsiteY3" fmla="*/ 999345 h 999929"/>
              <a:gd name="connsiteX4" fmla="*/ 224 w 1033157"/>
              <a:gd name="connsiteY4" fmla="*/ 990878 h 999929"/>
              <a:gd name="connsiteX0" fmla="*/ 8371 w 1033157"/>
              <a:gd name="connsiteY0" fmla="*/ 998664 h 999929"/>
              <a:gd name="connsiteX1" fmla="*/ 224 w 1033157"/>
              <a:gd name="connsiteY1" fmla="*/ 278 h 999929"/>
              <a:gd name="connsiteX2" fmla="*/ 432023 w 1033157"/>
              <a:gd name="connsiteY2" fmla="*/ 559077 h 999929"/>
              <a:gd name="connsiteX3" fmla="*/ 1033157 w 1033157"/>
              <a:gd name="connsiteY3" fmla="*/ 999345 h 999929"/>
              <a:gd name="connsiteX4" fmla="*/ 8371 w 1033157"/>
              <a:gd name="connsiteY4" fmla="*/ 998664 h 999929"/>
              <a:gd name="connsiteX0" fmla="*/ 5656 w 1033157"/>
              <a:gd name="connsiteY0" fmla="*/ 998664 h 999929"/>
              <a:gd name="connsiteX1" fmla="*/ 224 w 1033157"/>
              <a:gd name="connsiteY1" fmla="*/ 278 h 999929"/>
              <a:gd name="connsiteX2" fmla="*/ 432023 w 1033157"/>
              <a:gd name="connsiteY2" fmla="*/ 559077 h 999929"/>
              <a:gd name="connsiteX3" fmla="*/ 1033157 w 1033157"/>
              <a:gd name="connsiteY3" fmla="*/ 999345 h 999929"/>
              <a:gd name="connsiteX4" fmla="*/ 5656 w 1033157"/>
              <a:gd name="connsiteY4" fmla="*/ 998664 h 999929"/>
              <a:gd name="connsiteX0" fmla="*/ 784 w 1033716"/>
              <a:gd name="connsiteY0" fmla="*/ 996069 h 999929"/>
              <a:gd name="connsiteX1" fmla="*/ 783 w 1033716"/>
              <a:gd name="connsiteY1" fmla="*/ 278 h 999929"/>
              <a:gd name="connsiteX2" fmla="*/ 432582 w 1033716"/>
              <a:gd name="connsiteY2" fmla="*/ 559077 h 999929"/>
              <a:gd name="connsiteX3" fmla="*/ 1033716 w 1033716"/>
              <a:gd name="connsiteY3" fmla="*/ 999345 h 999929"/>
              <a:gd name="connsiteX4" fmla="*/ 784 w 1033716"/>
              <a:gd name="connsiteY4" fmla="*/ 996069 h 999929"/>
              <a:gd name="connsiteX0" fmla="*/ 562 w 1036210"/>
              <a:gd name="connsiteY0" fmla="*/ 1001260 h 1001260"/>
              <a:gd name="connsiteX1" fmla="*/ 3277 w 1036210"/>
              <a:gd name="connsiteY1" fmla="*/ 278 h 1001260"/>
              <a:gd name="connsiteX2" fmla="*/ 435076 w 1036210"/>
              <a:gd name="connsiteY2" fmla="*/ 559077 h 1001260"/>
              <a:gd name="connsiteX3" fmla="*/ 1036210 w 1036210"/>
              <a:gd name="connsiteY3" fmla="*/ 999345 h 1001260"/>
              <a:gd name="connsiteX4" fmla="*/ 562 w 1036210"/>
              <a:gd name="connsiteY4" fmla="*/ 1001260 h 1001260"/>
              <a:gd name="connsiteX0" fmla="*/ 562 w 1044357"/>
              <a:gd name="connsiteY0" fmla="*/ 1001260 h 1002519"/>
              <a:gd name="connsiteX1" fmla="*/ 3277 w 1044357"/>
              <a:gd name="connsiteY1" fmla="*/ 278 h 1002519"/>
              <a:gd name="connsiteX2" fmla="*/ 435076 w 1044357"/>
              <a:gd name="connsiteY2" fmla="*/ 559077 h 1002519"/>
              <a:gd name="connsiteX3" fmla="*/ 1044357 w 1044357"/>
              <a:gd name="connsiteY3" fmla="*/ 1001940 h 1002519"/>
              <a:gd name="connsiteX4" fmla="*/ 562 w 1044357"/>
              <a:gd name="connsiteY4" fmla="*/ 1001260 h 1002519"/>
              <a:gd name="connsiteX0" fmla="*/ 562 w 1044357"/>
              <a:gd name="connsiteY0" fmla="*/ 1001410 h 1003195"/>
              <a:gd name="connsiteX1" fmla="*/ 3277 w 1044357"/>
              <a:gd name="connsiteY1" fmla="*/ 428 h 1003195"/>
              <a:gd name="connsiteX2" fmla="*/ 435076 w 1044357"/>
              <a:gd name="connsiteY2" fmla="*/ 559227 h 1003195"/>
              <a:gd name="connsiteX3" fmla="*/ 1044357 w 1044357"/>
              <a:gd name="connsiteY3" fmla="*/ 1002090 h 1003195"/>
              <a:gd name="connsiteX4" fmla="*/ 562 w 1044357"/>
              <a:gd name="connsiteY4" fmla="*/ 1001410 h 1003195"/>
              <a:gd name="connsiteX0" fmla="*/ 562 w 1044357"/>
              <a:gd name="connsiteY0" fmla="*/ 1001342 h 1003624"/>
              <a:gd name="connsiteX1" fmla="*/ 3277 w 1044357"/>
              <a:gd name="connsiteY1" fmla="*/ 360 h 1003624"/>
              <a:gd name="connsiteX2" fmla="*/ 399770 w 1044357"/>
              <a:gd name="connsiteY2" fmla="*/ 611065 h 1003624"/>
              <a:gd name="connsiteX3" fmla="*/ 1044357 w 1044357"/>
              <a:gd name="connsiteY3" fmla="*/ 1002022 h 1003624"/>
              <a:gd name="connsiteX4" fmla="*/ 562 w 1044357"/>
              <a:gd name="connsiteY4" fmla="*/ 1001342 h 1003624"/>
              <a:gd name="connsiteX0" fmla="*/ 562 w 1044357"/>
              <a:gd name="connsiteY0" fmla="*/ 1001313 h 1003284"/>
              <a:gd name="connsiteX1" fmla="*/ 3277 w 1044357"/>
              <a:gd name="connsiteY1" fmla="*/ 331 h 1003284"/>
              <a:gd name="connsiteX2" fmla="*/ 399770 w 1044357"/>
              <a:gd name="connsiteY2" fmla="*/ 611036 h 1003284"/>
              <a:gd name="connsiteX3" fmla="*/ 1044357 w 1044357"/>
              <a:gd name="connsiteY3" fmla="*/ 1001993 h 1003284"/>
              <a:gd name="connsiteX4" fmla="*/ 562 w 1044357"/>
              <a:gd name="connsiteY4" fmla="*/ 1001313 h 1003284"/>
              <a:gd name="connsiteX0" fmla="*/ 562 w 1044357"/>
              <a:gd name="connsiteY0" fmla="*/ 1001310 h 1003305"/>
              <a:gd name="connsiteX1" fmla="*/ 3277 w 1044357"/>
              <a:gd name="connsiteY1" fmla="*/ 328 h 1003305"/>
              <a:gd name="connsiteX2" fmla="*/ 361751 w 1044357"/>
              <a:gd name="connsiteY2" fmla="*/ 613628 h 1003305"/>
              <a:gd name="connsiteX3" fmla="*/ 1044357 w 1044357"/>
              <a:gd name="connsiteY3" fmla="*/ 1001990 h 1003305"/>
              <a:gd name="connsiteX4" fmla="*/ 562 w 1044357"/>
              <a:gd name="connsiteY4" fmla="*/ 1001310 h 1003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357" h="1003305">
                <a:moveTo>
                  <a:pt x="562" y="1001310"/>
                </a:moveTo>
                <a:cubicBezTo>
                  <a:pt x="-2154" y="668515"/>
                  <a:pt x="5993" y="333123"/>
                  <a:pt x="3277" y="328"/>
                </a:cubicBezTo>
                <a:cubicBezTo>
                  <a:pt x="-5793" y="-12039"/>
                  <a:pt x="80970" y="327734"/>
                  <a:pt x="361751" y="613628"/>
                </a:cubicBezTo>
                <a:cubicBezTo>
                  <a:pt x="642532" y="899522"/>
                  <a:pt x="1035287" y="1017306"/>
                  <a:pt x="1044357" y="1001990"/>
                </a:cubicBezTo>
                <a:lnTo>
                  <a:pt x="562" y="1001310"/>
                </a:lnTo>
                <a:close/>
              </a:path>
            </a:pathLst>
          </a:custGeom>
          <a:solidFill>
            <a:srgbClr val="7357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0" y="9526"/>
            <a:ext cx="4367981" cy="101087"/>
          </a:xfrm>
          <a:prstGeom prst="rect">
            <a:avLst/>
          </a:prstGeom>
          <a:solidFill>
            <a:srgbClr val="7357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userDrawn="1"/>
        </p:nvSpPr>
        <p:spPr>
          <a:xfrm>
            <a:off x="0" y="6527800"/>
            <a:ext cx="9144000" cy="127000"/>
          </a:xfrm>
          <a:prstGeom prst="rect">
            <a:avLst/>
          </a:prstGeom>
          <a:solidFill>
            <a:srgbClr val="BE61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userDrawn="1"/>
        </p:nvSpPr>
        <p:spPr>
          <a:xfrm>
            <a:off x="165100" y="6654800"/>
            <a:ext cx="8978900" cy="203200"/>
          </a:xfrm>
          <a:prstGeom prst="rect">
            <a:avLst/>
          </a:prstGeom>
          <a:solidFill>
            <a:srgbClr val="ED8D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ight Triangle 3"/>
          <p:cNvSpPr/>
          <p:nvPr userDrawn="1"/>
        </p:nvSpPr>
        <p:spPr>
          <a:xfrm>
            <a:off x="0" y="6540500"/>
            <a:ext cx="1612900" cy="317500"/>
          </a:xfrm>
          <a:custGeom>
            <a:avLst/>
            <a:gdLst>
              <a:gd name="connsiteX0" fmla="*/ 0 w 990600"/>
              <a:gd name="connsiteY0" fmla="*/ 990600 h 990600"/>
              <a:gd name="connsiteX1" fmla="*/ 0 w 990600"/>
              <a:gd name="connsiteY1" fmla="*/ 0 h 990600"/>
              <a:gd name="connsiteX2" fmla="*/ 990600 w 990600"/>
              <a:gd name="connsiteY2" fmla="*/ 990600 h 990600"/>
              <a:gd name="connsiteX3" fmla="*/ 0 w 990600"/>
              <a:gd name="connsiteY3" fmla="*/ 990600 h 990600"/>
              <a:gd name="connsiteX0" fmla="*/ 0 w 990600"/>
              <a:gd name="connsiteY0" fmla="*/ 990600 h 990600"/>
              <a:gd name="connsiteX1" fmla="*/ 0 w 990600"/>
              <a:gd name="connsiteY1" fmla="*/ 0 h 990600"/>
              <a:gd name="connsiteX2" fmla="*/ 990600 w 990600"/>
              <a:gd name="connsiteY2" fmla="*/ 990600 h 990600"/>
              <a:gd name="connsiteX3" fmla="*/ 0 w 990600"/>
              <a:gd name="connsiteY3" fmla="*/ 990600 h 990600"/>
              <a:gd name="connsiteX0" fmla="*/ 0 w 1032933"/>
              <a:gd name="connsiteY0" fmla="*/ 990600 h 999067"/>
              <a:gd name="connsiteX1" fmla="*/ 0 w 1032933"/>
              <a:gd name="connsiteY1" fmla="*/ 0 h 999067"/>
              <a:gd name="connsiteX2" fmla="*/ 1032933 w 1032933"/>
              <a:gd name="connsiteY2" fmla="*/ 999067 h 999067"/>
              <a:gd name="connsiteX3" fmla="*/ 0 w 1032933"/>
              <a:gd name="connsiteY3" fmla="*/ 990600 h 999067"/>
              <a:gd name="connsiteX0" fmla="*/ 0 w 1043947"/>
              <a:gd name="connsiteY0" fmla="*/ 996840 h 1005307"/>
              <a:gd name="connsiteX1" fmla="*/ 0 w 1043947"/>
              <a:gd name="connsiteY1" fmla="*/ 6240 h 1005307"/>
              <a:gd name="connsiteX2" fmla="*/ 491066 w 1043947"/>
              <a:gd name="connsiteY2" fmla="*/ 607372 h 1005307"/>
              <a:gd name="connsiteX3" fmla="*/ 1032933 w 1043947"/>
              <a:gd name="connsiteY3" fmla="*/ 1005307 h 1005307"/>
              <a:gd name="connsiteX4" fmla="*/ 0 w 1043947"/>
              <a:gd name="connsiteY4" fmla="*/ 996840 h 1005307"/>
              <a:gd name="connsiteX0" fmla="*/ 0 w 1042833"/>
              <a:gd name="connsiteY0" fmla="*/ 997354 h 1005821"/>
              <a:gd name="connsiteX1" fmla="*/ 0 w 1042833"/>
              <a:gd name="connsiteY1" fmla="*/ 6754 h 1005821"/>
              <a:gd name="connsiteX2" fmla="*/ 431799 w 1042833"/>
              <a:gd name="connsiteY2" fmla="*/ 565553 h 1005821"/>
              <a:gd name="connsiteX3" fmla="*/ 1032933 w 1042833"/>
              <a:gd name="connsiteY3" fmla="*/ 1005821 h 1005821"/>
              <a:gd name="connsiteX4" fmla="*/ 0 w 1042833"/>
              <a:gd name="connsiteY4" fmla="*/ 997354 h 1005821"/>
              <a:gd name="connsiteX0" fmla="*/ 0 w 1042833"/>
              <a:gd name="connsiteY0" fmla="*/ 997354 h 1005821"/>
              <a:gd name="connsiteX1" fmla="*/ 0 w 1042833"/>
              <a:gd name="connsiteY1" fmla="*/ 6754 h 1005821"/>
              <a:gd name="connsiteX2" fmla="*/ 431799 w 1042833"/>
              <a:gd name="connsiteY2" fmla="*/ 565553 h 1005821"/>
              <a:gd name="connsiteX3" fmla="*/ 1032933 w 1042833"/>
              <a:gd name="connsiteY3" fmla="*/ 1005821 h 1005821"/>
              <a:gd name="connsiteX4" fmla="*/ 0 w 1042833"/>
              <a:gd name="connsiteY4" fmla="*/ 997354 h 1005821"/>
              <a:gd name="connsiteX0" fmla="*/ 224 w 1043057"/>
              <a:gd name="connsiteY0" fmla="*/ 990878 h 999345"/>
              <a:gd name="connsiteX1" fmla="*/ 224 w 1043057"/>
              <a:gd name="connsiteY1" fmla="*/ 278 h 999345"/>
              <a:gd name="connsiteX2" fmla="*/ 432023 w 1043057"/>
              <a:gd name="connsiteY2" fmla="*/ 559077 h 999345"/>
              <a:gd name="connsiteX3" fmla="*/ 1033157 w 1043057"/>
              <a:gd name="connsiteY3" fmla="*/ 999345 h 999345"/>
              <a:gd name="connsiteX4" fmla="*/ 224 w 1043057"/>
              <a:gd name="connsiteY4" fmla="*/ 990878 h 999345"/>
              <a:gd name="connsiteX0" fmla="*/ 224 w 1033157"/>
              <a:gd name="connsiteY0" fmla="*/ 990878 h 999929"/>
              <a:gd name="connsiteX1" fmla="*/ 224 w 1033157"/>
              <a:gd name="connsiteY1" fmla="*/ 278 h 999929"/>
              <a:gd name="connsiteX2" fmla="*/ 432023 w 1033157"/>
              <a:gd name="connsiteY2" fmla="*/ 559077 h 999929"/>
              <a:gd name="connsiteX3" fmla="*/ 1033157 w 1033157"/>
              <a:gd name="connsiteY3" fmla="*/ 999345 h 999929"/>
              <a:gd name="connsiteX4" fmla="*/ 224 w 1033157"/>
              <a:gd name="connsiteY4" fmla="*/ 990878 h 999929"/>
              <a:gd name="connsiteX0" fmla="*/ 8371 w 1033157"/>
              <a:gd name="connsiteY0" fmla="*/ 998664 h 999929"/>
              <a:gd name="connsiteX1" fmla="*/ 224 w 1033157"/>
              <a:gd name="connsiteY1" fmla="*/ 278 h 999929"/>
              <a:gd name="connsiteX2" fmla="*/ 432023 w 1033157"/>
              <a:gd name="connsiteY2" fmla="*/ 559077 h 999929"/>
              <a:gd name="connsiteX3" fmla="*/ 1033157 w 1033157"/>
              <a:gd name="connsiteY3" fmla="*/ 999345 h 999929"/>
              <a:gd name="connsiteX4" fmla="*/ 8371 w 1033157"/>
              <a:gd name="connsiteY4" fmla="*/ 998664 h 999929"/>
              <a:gd name="connsiteX0" fmla="*/ 5656 w 1033157"/>
              <a:gd name="connsiteY0" fmla="*/ 998664 h 999929"/>
              <a:gd name="connsiteX1" fmla="*/ 224 w 1033157"/>
              <a:gd name="connsiteY1" fmla="*/ 278 h 999929"/>
              <a:gd name="connsiteX2" fmla="*/ 432023 w 1033157"/>
              <a:gd name="connsiteY2" fmla="*/ 559077 h 999929"/>
              <a:gd name="connsiteX3" fmla="*/ 1033157 w 1033157"/>
              <a:gd name="connsiteY3" fmla="*/ 999345 h 999929"/>
              <a:gd name="connsiteX4" fmla="*/ 5656 w 1033157"/>
              <a:gd name="connsiteY4" fmla="*/ 998664 h 999929"/>
              <a:gd name="connsiteX0" fmla="*/ 784 w 1033716"/>
              <a:gd name="connsiteY0" fmla="*/ 996069 h 999929"/>
              <a:gd name="connsiteX1" fmla="*/ 783 w 1033716"/>
              <a:gd name="connsiteY1" fmla="*/ 278 h 999929"/>
              <a:gd name="connsiteX2" fmla="*/ 432582 w 1033716"/>
              <a:gd name="connsiteY2" fmla="*/ 559077 h 999929"/>
              <a:gd name="connsiteX3" fmla="*/ 1033716 w 1033716"/>
              <a:gd name="connsiteY3" fmla="*/ 999345 h 999929"/>
              <a:gd name="connsiteX4" fmla="*/ 784 w 1033716"/>
              <a:gd name="connsiteY4" fmla="*/ 996069 h 999929"/>
              <a:gd name="connsiteX0" fmla="*/ 562 w 1036210"/>
              <a:gd name="connsiteY0" fmla="*/ 1001260 h 1001260"/>
              <a:gd name="connsiteX1" fmla="*/ 3277 w 1036210"/>
              <a:gd name="connsiteY1" fmla="*/ 278 h 1001260"/>
              <a:gd name="connsiteX2" fmla="*/ 435076 w 1036210"/>
              <a:gd name="connsiteY2" fmla="*/ 559077 h 1001260"/>
              <a:gd name="connsiteX3" fmla="*/ 1036210 w 1036210"/>
              <a:gd name="connsiteY3" fmla="*/ 999345 h 1001260"/>
              <a:gd name="connsiteX4" fmla="*/ 562 w 1036210"/>
              <a:gd name="connsiteY4" fmla="*/ 1001260 h 1001260"/>
              <a:gd name="connsiteX0" fmla="*/ 562 w 1044357"/>
              <a:gd name="connsiteY0" fmla="*/ 1001260 h 1002519"/>
              <a:gd name="connsiteX1" fmla="*/ 3277 w 1044357"/>
              <a:gd name="connsiteY1" fmla="*/ 278 h 1002519"/>
              <a:gd name="connsiteX2" fmla="*/ 435076 w 1044357"/>
              <a:gd name="connsiteY2" fmla="*/ 559077 h 1002519"/>
              <a:gd name="connsiteX3" fmla="*/ 1044357 w 1044357"/>
              <a:gd name="connsiteY3" fmla="*/ 1001940 h 1002519"/>
              <a:gd name="connsiteX4" fmla="*/ 562 w 1044357"/>
              <a:gd name="connsiteY4" fmla="*/ 1001260 h 1002519"/>
              <a:gd name="connsiteX0" fmla="*/ 562 w 1044357"/>
              <a:gd name="connsiteY0" fmla="*/ 1001410 h 1003195"/>
              <a:gd name="connsiteX1" fmla="*/ 3277 w 1044357"/>
              <a:gd name="connsiteY1" fmla="*/ 428 h 1003195"/>
              <a:gd name="connsiteX2" fmla="*/ 435076 w 1044357"/>
              <a:gd name="connsiteY2" fmla="*/ 559227 h 1003195"/>
              <a:gd name="connsiteX3" fmla="*/ 1044357 w 1044357"/>
              <a:gd name="connsiteY3" fmla="*/ 1002090 h 1003195"/>
              <a:gd name="connsiteX4" fmla="*/ 562 w 1044357"/>
              <a:gd name="connsiteY4" fmla="*/ 1001410 h 1003195"/>
              <a:gd name="connsiteX0" fmla="*/ 562 w 1044357"/>
              <a:gd name="connsiteY0" fmla="*/ 1001342 h 1003624"/>
              <a:gd name="connsiteX1" fmla="*/ 3277 w 1044357"/>
              <a:gd name="connsiteY1" fmla="*/ 360 h 1003624"/>
              <a:gd name="connsiteX2" fmla="*/ 399770 w 1044357"/>
              <a:gd name="connsiteY2" fmla="*/ 611065 h 1003624"/>
              <a:gd name="connsiteX3" fmla="*/ 1044357 w 1044357"/>
              <a:gd name="connsiteY3" fmla="*/ 1002022 h 1003624"/>
              <a:gd name="connsiteX4" fmla="*/ 562 w 1044357"/>
              <a:gd name="connsiteY4" fmla="*/ 1001342 h 1003624"/>
              <a:gd name="connsiteX0" fmla="*/ 562 w 1044357"/>
              <a:gd name="connsiteY0" fmla="*/ 1001313 h 1003284"/>
              <a:gd name="connsiteX1" fmla="*/ 3277 w 1044357"/>
              <a:gd name="connsiteY1" fmla="*/ 331 h 1003284"/>
              <a:gd name="connsiteX2" fmla="*/ 399770 w 1044357"/>
              <a:gd name="connsiteY2" fmla="*/ 611036 h 1003284"/>
              <a:gd name="connsiteX3" fmla="*/ 1044357 w 1044357"/>
              <a:gd name="connsiteY3" fmla="*/ 1001993 h 1003284"/>
              <a:gd name="connsiteX4" fmla="*/ 562 w 1044357"/>
              <a:gd name="connsiteY4" fmla="*/ 1001313 h 1003284"/>
              <a:gd name="connsiteX0" fmla="*/ 562 w 1044357"/>
              <a:gd name="connsiteY0" fmla="*/ 1001310 h 1003305"/>
              <a:gd name="connsiteX1" fmla="*/ 3277 w 1044357"/>
              <a:gd name="connsiteY1" fmla="*/ 328 h 1003305"/>
              <a:gd name="connsiteX2" fmla="*/ 361751 w 1044357"/>
              <a:gd name="connsiteY2" fmla="*/ 613628 h 1003305"/>
              <a:gd name="connsiteX3" fmla="*/ 1044357 w 1044357"/>
              <a:gd name="connsiteY3" fmla="*/ 1001990 h 1003305"/>
              <a:gd name="connsiteX4" fmla="*/ 562 w 1044357"/>
              <a:gd name="connsiteY4" fmla="*/ 1001310 h 1003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357" h="1003305">
                <a:moveTo>
                  <a:pt x="562" y="1001310"/>
                </a:moveTo>
                <a:cubicBezTo>
                  <a:pt x="-2154" y="668515"/>
                  <a:pt x="5993" y="333123"/>
                  <a:pt x="3277" y="328"/>
                </a:cubicBezTo>
                <a:cubicBezTo>
                  <a:pt x="-5793" y="-12039"/>
                  <a:pt x="80970" y="327734"/>
                  <a:pt x="361751" y="613628"/>
                </a:cubicBezTo>
                <a:cubicBezTo>
                  <a:pt x="642532" y="899522"/>
                  <a:pt x="1035287" y="1017306"/>
                  <a:pt x="1044357" y="1001990"/>
                </a:cubicBezTo>
                <a:lnTo>
                  <a:pt x="562" y="1001310"/>
                </a:lnTo>
                <a:close/>
              </a:path>
            </a:pathLst>
          </a:custGeom>
          <a:solidFill>
            <a:srgbClr val="7357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045512"/>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54" r:id="rId3"/>
    <p:sldLayoutId id="2147483755" r:id="rId4"/>
    <p:sldLayoutId id="2147483747" r:id="rId5"/>
    <p:sldLayoutId id="2147483750" r:id="rId6"/>
    <p:sldLayoutId id="2147483756" r:id="rId7"/>
    <p:sldLayoutId id="2147483757" r:id="rId8"/>
    <p:sldLayoutId id="2147483774" r:id="rId9"/>
  </p:sldLayoutIdLst>
  <p:timing>
    <p:tnLst>
      <p:par>
        <p:cTn id="1" dur="indefinite" restart="never" nodeType="tmRoot"/>
      </p:par>
    </p:tnLst>
  </p:timing>
  <p:txStyles>
    <p:titleStyle>
      <a:lvl1pPr algn="ctr" rtl="0" eaLnBrk="1" fontAlgn="base" hangingPunct="1">
        <a:spcBef>
          <a:spcPct val="0"/>
        </a:spcBef>
        <a:spcAft>
          <a:spcPct val="0"/>
        </a:spcAft>
        <a:defRPr sz="4000">
          <a:solidFill>
            <a:srgbClr val="FFFF00"/>
          </a:solidFill>
          <a:latin typeface="+mj-lt"/>
          <a:ea typeface="+mj-ea"/>
          <a:cs typeface="+mj-cs"/>
        </a:defRPr>
      </a:lvl1pPr>
      <a:lvl2pPr algn="ctr" rtl="0" eaLnBrk="1" fontAlgn="base" hangingPunct="1">
        <a:spcBef>
          <a:spcPct val="0"/>
        </a:spcBef>
        <a:spcAft>
          <a:spcPct val="0"/>
        </a:spcAft>
        <a:defRPr sz="4400">
          <a:solidFill>
            <a:srgbClr val="FFFF00"/>
          </a:solidFill>
          <a:latin typeface="Tahoma" charset="0"/>
          <a:cs typeface="Arial" charset="0"/>
        </a:defRPr>
      </a:lvl2pPr>
      <a:lvl3pPr algn="ctr" rtl="0" eaLnBrk="1" fontAlgn="base" hangingPunct="1">
        <a:spcBef>
          <a:spcPct val="0"/>
        </a:spcBef>
        <a:spcAft>
          <a:spcPct val="0"/>
        </a:spcAft>
        <a:defRPr sz="4400">
          <a:solidFill>
            <a:srgbClr val="FFFF00"/>
          </a:solidFill>
          <a:latin typeface="Tahoma" charset="0"/>
          <a:cs typeface="Arial" charset="0"/>
        </a:defRPr>
      </a:lvl3pPr>
      <a:lvl4pPr algn="ctr" rtl="0" eaLnBrk="1" fontAlgn="base" hangingPunct="1">
        <a:spcBef>
          <a:spcPct val="0"/>
        </a:spcBef>
        <a:spcAft>
          <a:spcPct val="0"/>
        </a:spcAft>
        <a:defRPr sz="4400">
          <a:solidFill>
            <a:srgbClr val="FFFF00"/>
          </a:solidFill>
          <a:latin typeface="Tahoma" charset="0"/>
          <a:cs typeface="Arial" charset="0"/>
        </a:defRPr>
      </a:lvl4pPr>
      <a:lvl5pPr algn="ctr" rtl="0" eaLnBrk="1" fontAlgn="base" hangingPunct="1">
        <a:spcBef>
          <a:spcPct val="0"/>
        </a:spcBef>
        <a:spcAft>
          <a:spcPct val="0"/>
        </a:spcAft>
        <a:defRPr sz="4400">
          <a:solidFill>
            <a:srgbClr val="FFFF00"/>
          </a:solidFill>
          <a:latin typeface="Tahoma" charset="0"/>
          <a:cs typeface="Arial" charset="0"/>
        </a:defRPr>
      </a:lvl5pPr>
      <a:lvl6pPr marL="457200" algn="ctr" rtl="0" eaLnBrk="1" fontAlgn="base" hangingPunct="1">
        <a:spcBef>
          <a:spcPct val="0"/>
        </a:spcBef>
        <a:spcAft>
          <a:spcPct val="0"/>
        </a:spcAft>
        <a:defRPr sz="4400">
          <a:solidFill>
            <a:srgbClr val="FFFF00"/>
          </a:solidFill>
          <a:latin typeface="Tahoma" charset="0"/>
          <a:cs typeface="Arial" charset="0"/>
        </a:defRPr>
      </a:lvl6pPr>
      <a:lvl7pPr marL="914400" algn="ctr" rtl="0" eaLnBrk="1" fontAlgn="base" hangingPunct="1">
        <a:spcBef>
          <a:spcPct val="0"/>
        </a:spcBef>
        <a:spcAft>
          <a:spcPct val="0"/>
        </a:spcAft>
        <a:defRPr sz="4400">
          <a:solidFill>
            <a:srgbClr val="FFFF00"/>
          </a:solidFill>
          <a:latin typeface="Tahoma" charset="0"/>
          <a:cs typeface="Arial" charset="0"/>
        </a:defRPr>
      </a:lvl7pPr>
      <a:lvl8pPr marL="1371600" algn="ctr" rtl="0" eaLnBrk="1" fontAlgn="base" hangingPunct="1">
        <a:spcBef>
          <a:spcPct val="0"/>
        </a:spcBef>
        <a:spcAft>
          <a:spcPct val="0"/>
        </a:spcAft>
        <a:defRPr sz="4400">
          <a:solidFill>
            <a:srgbClr val="FFFF00"/>
          </a:solidFill>
          <a:latin typeface="Tahoma" charset="0"/>
          <a:cs typeface="Arial" charset="0"/>
        </a:defRPr>
      </a:lvl8pPr>
      <a:lvl9pPr marL="1828800" algn="ctr" rtl="0" eaLnBrk="1" fontAlgn="base" hangingPunct="1">
        <a:spcBef>
          <a:spcPct val="0"/>
        </a:spcBef>
        <a:spcAft>
          <a:spcPct val="0"/>
        </a:spcAft>
        <a:defRPr sz="4400">
          <a:solidFill>
            <a:srgbClr val="FFFF00"/>
          </a:solidFill>
          <a:latin typeface="Tahoma" charset="0"/>
          <a:cs typeface="Arial" charset="0"/>
        </a:defRPr>
      </a:lvl9pPr>
    </p:titleStyle>
    <p:bodyStyle>
      <a:lvl1pPr marL="342900" indent="-342900" algn="l" rtl="0" eaLnBrk="1" fontAlgn="base" hangingPunct="1">
        <a:spcBef>
          <a:spcPct val="20000"/>
        </a:spcBef>
        <a:spcAft>
          <a:spcPct val="0"/>
        </a:spcAft>
        <a:buChar char="•"/>
        <a:defRPr sz="3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rgbClr val="FFFF00"/>
          </a:solidFill>
          <a:latin typeface="+mn-lt"/>
          <a:cs typeface="+mn-cs"/>
        </a:defRPr>
      </a:lvl2pPr>
      <a:lvl3pPr marL="1143000" indent="-228600" algn="l" rtl="0" eaLnBrk="1" fontAlgn="base" hangingPunct="1">
        <a:spcBef>
          <a:spcPct val="20000"/>
        </a:spcBef>
        <a:spcAft>
          <a:spcPct val="0"/>
        </a:spcAft>
        <a:buChar char="•"/>
        <a:defRPr sz="2400">
          <a:solidFill>
            <a:schemeClr val="bg1"/>
          </a:solidFill>
          <a:latin typeface="+mn-lt"/>
          <a:cs typeface="+mn-cs"/>
        </a:defRPr>
      </a:lvl3pPr>
      <a:lvl4pPr marL="1600200" indent="-228600" algn="l" rtl="0" eaLnBrk="1" fontAlgn="base" hangingPunct="1">
        <a:spcBef>
          <a:spcPct val="20000"/>
        </a:spcBef>
        <a:spcAft>
          <a:spcPct val="0"/>
        </a:spcAft>
        <a:buChar char="–"/>
        <a:defRPr sz="2000">
          <a:solidFill>
            <a:srgbClr val="FFFF00"/>
          </a:solidFill>
          <a:latin typeface="+mn-lt"/>
          <a:cs typeface="+mn-cs"/>
        </a:defRPr>
      </a:lvl4pPr>
      <a:lvl5pPr marL="2057400" indent="-228600" algn="l" rtl="0" eaLnBrk="1" fontAlgn="base" hangingPunct="1">
        <a:spcBef>
          <a:spcPct val="20000"/>
        </a:spcBef>
        <a:spcAft>
          <a:spcPct val="0"/>
        </a:spcAft>
        <a:buChar char="»"/>
        <a:defRPr sz="2000">
          <a:solidFill>
            <a:schemeClr val="bg1"/>
          </a:solidFill>
          <a:latin typeface="+mn-lt"/>
          <a:cs typeface="+mn-cs"/>
        </a:defRPr>
      </a:lvl5pPr>
      <a:lvl6pPr marL="2514600" indent="-228600" algn="l" rtl="0" eaLnBrk="1" fontAlgn="base" hangingPunct="1">
        <a:spcBef>
          <a:spcPct val="20000"/>
        </a:spcBef>
        <a:spcAft>
          <a:spcPct val="0"/>
        </a:spcAft>
        <a:buChar char="»"/>
        <a:defRPr sz="2000">
          <a:solidFill>
            <a:schemeClr val="bg1"/>
          </a:solidFill>
          <a:latin typeface="+mn-lt"/>
          <a:cs typeface="+mn-cs"/>
        </a:defRPr>
      </a:lvl6pPr>
      <a:lvl7pPr marL="2971800" indent="-228600" algn="l" rtl="0" eaLnBrk="1" fontAlgn="base" hangingPunct="1">
        <a:spcBef>
          <a:spcPct val="20000"/>
        </a:spcBef>
        <a:spcAft>
          <a:spcPct val="0"/>
        </a:spcAft>
        <a:buChar char="»"/>
        <a:defRPr sz="2000">
          <a:solidFill>
            <a:schemeClr val="bg1"/>
          </a:solidFill>
          <a:latin typeface="+mn-lt"/>
          <a:cs typeface="+mn-cs"/>
        </a:defRPr>
      </a:lvl7pPr>
      <a:lvl8pPr marL="3429000" indent="-228600" algn="l" rtl="0" eaLnBrk="1" fontAlgn="base" hangingPunct="1">
        <a:spcBef>
          <a:spcPct val="20000"/>
        </a:spcBef>
        <a:spcAft>
          <a:spcPct val="0"/>
        </a:spcAft>
        <a:buChar char="»"/>
        <a:defRPr sz="2000">
          <a:solidFill>
            <a:schemeClr val="bg1"/>
          </a:solidFill>
          <a:latin typeface="+mn-lt"/>
          <a:cs typeface="+mn-cs"/>
        </a:defRPr>
      </a:lvl8pPr>
      <a:lvl9pPr marL="3886200" indent="-228600" algn="l" rtl="0" eaLnBrk="1" fontAlgn="base" hangingPunct="1">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p:cNvSpPr/>
          <p:nvPr userDrawn="1"/>
        </p:nvSpPr>
        <p:spPr>
          <a:xfrm>
            <a:off x="0" y="0"/>
            <a:ext cx="8140700" cy="248265"/>
          </a:xfrm>
          <a:prstGeom prst="rect">
            <a:avLst/>
          </a:prstGeom>
          <a:solidFill>
            <a:srgbClr val="ED8D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3" name="Right Triangle 3"/>
          <p:cNvSpPr/>
          <p:nvPr userDrawn="1"/>
        </p:nvSpPr>
        <p:spPr>
          <a:xfrm rot="10800000">
            <a:off x="-292108" y="3101"/>
            <a:ext cx="9525001" cy="473763"/>
          </a:xfrm>
          <a:custGeom>
            <a:avLst/>
            <a:gdLst>
              <a:gd name="connsiteX0" fmla="*/ 0 w 990600"/>
              <a:gd name="connsiteY0" fmla="*/ 990600 h 990600"/>
              <a:gd name="connsiteX1" fmla="*/ 0 w 990600"/>
              <a:gd name="connsiteY1" fmla="*/ 0 h 990600"/>
              <a:gd name="connsiteX2" fmla="*/ 990600 w 990600"/>
              <a:gd name="connsiteY2" fmla="*/ 990600 h 990600"/>
              <a:gd name="connsiteX3" fmla="*/ 0 w 990600"/>
              <a:gd name="connsiteY3" fmla="*/ 990600 h 990600"/>
              <a:gd name="connsiteX0" fmla="*/ 0 w 990600"/>
              <a:gd name="connsiteY0" fmla="*/ 990600 h 990600"/>
              <a:gd name="connsiteX1" fmla="*/ 0 w 990600"/>
              <a:gd name="connsiteY1" fmla="*/ 0 h 990600"/>
              <a:gd name="connsiteX2" fmla="*/ 990600 w 990600"/>
              <a:gd name="connsiteY2" fmla="*/ 990600 h 990600"/>
              <a:gd name="connsiteX3" fmla="*/ 0 w 990600"/>
              <a:gd name="connsiteY3" fmla="*/ 990600 h 990600"/>
              <a:gd name="connsiteX0" fmla="*/ 0 w 1032933"/>
              <a:gd name="connsiteY0" fmla="*/ 990600 h 999067"/>
              <a:gd name="connsiteX1" fmla="*/ 0 w 1032933"/>
              <a:gd name="connsiteY1" fmla="*/ 0 h 999067"/>
              <a:gd name="connsiteX2" fmla="*/ 1032933 w 1032933"/>
              <a:gd name="connsiteY2" fmla="*/ 999067 h 999067"/>
              <a:gd name="connsiteX3" fmla="*/ 0 w 1032933"/>
              <a:gd name="connsiteY3" fmla="*/ 990600 h 999067"/>
              <a:gd name="connsiteX0" fmla="*/ 0 w 1043947"/>
              <a:gd name="connsiteY0" fmla="*/ 996840 h 1005307"/>
              <a:gd name="connsiteX1" fmla="*/ 0 w 1043947"/>
              <a:gd name="connsiteY1" fmla="*/ 6240 h 1005307"/>
              <a:gd name="connsiteX2" fmla="*/ 491066 w 1043947"/>
              <a:gd name="connsiteY2" fmla="*/ 607372 h 1005307"/>
              <a:gd name="connsiteX3" fmla="*/ 1032933 w 1043947"/>
              <a:gd name="connsiteY3" fmla="*/ 1005307 h 1005307"/>
              <a:gd name="connsiteX4" fmla="*/ 0 w 1043947"/>
              <a:gd name="connsiteY4" fmla="*/ 996840 h 1005307"/>
              <a:gd name="connsiteX0" fmla="*/ 0 w 1042833"/>
              <a:gd name="connsiteY0" fmla="*/ 997354 h 1005821"/>
              <a:gd name="connsiteX1" fmla="*/ 0 w 1042833"/>
              <a:gd name="connsiteY1" fmla="*/ 6754 h 1005821"/>
              <a:gd name="connsiteX2" fmla="*/ 431799 w 1042833"/>
              <a:gd name="connsiteY2" fmla="*/ 565553 h 1005821"/>
              <a:gd name="connsiteX3" fmla="*/ 1032933 w 1042833"/>
              <a:gd name="connsiteY3" fmla="*/ 1005821 h 1005821"/>
              <a:gd name="connsiteX4" fmla="*/ 0 w 1042833"/>
              <a:gd name="connsiteY4" fmla="*/ 997354 h 1005821"/>
              <a:gd name="connsiteX0" fmla="*/ 0 w 1042833"/>
              <a:gd name="connsiteY0" fmla="*/ 997354 h 1005821"/>
              <a:gd name="connsiteX1" fmla="*/ 0 w 1042833"/>
              <a:gd name="connsiteY1" fmla="*/ 6754 h 1005821"/>
              <a:gd name="connsiteX2" fmla="*/ 431799 w 1042833"/>
              <a:gd name="connsiteY2" fmla="*/ 565553 h 1005821"/>
              <a:gd name="connsiteX3" fmla="*/ 1032933 w 1042833"/>
              <a:gd name="connsiteY3" fmla="*/ 1005821 h 1005821"/>
              <a:gd name="connsiteX4" fmla="*/ 0 w 1042833"/>
              <a:gd name="connsiteY4" fmla="*/ 997354 h 1005821"/>
              <a:gd name="connsiteX0" fmla="*/ 224 w 1043057"/>
              <a:gd name="connsiteY0" fmla="*/ 990878 h 999345"/>
              <a:gd name="connsiteX1" fmla="*/ 224 w 1043057"/>
              <a:gd name="connsiteY1" fmla="*/ 278 h 999345"/>
              <a:gd name="connsiteX2" fmla="*/ 432023 w 1043057"/>
              <a:gd name="connsiteY2" fmla="*/ 559077 h 999345"/>
              <a:gd name="connsiteX3" fmla="*/ 1033157 w 1043057"/>
              <a:gd name="connsiteY3" fmla="*/ 999345 h 999345"/>
              <a:gd name="connsiteX4" fmla="*/ 224 w 1043057"/>
              <a:gd name="connsiteY4" fmla="*/ 990878 h 999345"/>
              <a:gd name="connsiteX0" fmla="*/ 224 w 1033157"/>
              <a:gd name="connsiteY0" fmla="*/ 990878 h 999929"/>
              <a:gd name="connsiteX1" fmla="*/ 224 w 1033157"/>
              <a:gd name="connsiteY1" fmla="*/ 278 h 999929"/>
              <a:gd name="connsiteX2" fmla="*/ 432023 w 1033157"/>
              <a:gd name="connsiteY2" fmla="*/ 559077 h 999929"/>
              <a:gd name="connsiteX3" fmla="*/ 1033157 w 1033157"/>
              <a:gd name="connsiteY3" fmla="*/ 999345 h 999929"/>
              <a:gd name="connsiteX4" fmla="*/ 224 w 1033157"/>
              <a:gd name="connsiteY4" fmla="*/ 990878 h 999929"/>
              <a:gd name="connsiteX0" fmla="*/ 8371 w 1033157"/>
              <a:gd name="connsiteY0" fmla="*/ 998664 h 999929"/>
              <a:gd name="connsiteX1" fmla="*/ 224 w 1033157"/>
              <a:gd name="connsiteY1" fmla="*/ 278 h 999929"/>
              <a:gd name="connsiteX2" fmla="*/ 432023 w 1033157"/>
              <a:gd name="connsiteY2" fmla="*/ 559077 h 999929"/>
              <a:gd name="connsiteX3" fmla="*/ 1033157 w 1033157"/>
              <a:gd name="connsiteY3" fmla="*/ 999345 h 999929"/>
              <a:gd name="connsiteX4" fmla="*/ 8371 w 1033157"/>
              <a:gd name="connsiteY4" fmla="*/ 998664 h 999929"/>
              <a:gd name="connsiteX0" fmla="*/ 5656 w 1033157"/>
              <a:gd name="connsiteY0" fmla="*/ 998664 h 999929"/>
              <a:gd name="connsiteX1" fmla="*/ 224 w 1033157"/>
              <a:gd name="connsiteY1" fmla="*/ 278 h 999929"/>
              <a:gd name="connsiteX2" fmla="*/ 432023 w 1033157"/>
              <a:gd name="connsiteY2" fmla="*/ 559077 h 999929"/>
              <a:gd name="connsiteX3" fmla="*/ 1033157 w 1033157"/>
              <a:gd name="connsiteY3" fmla="*/ 999345 h 999929"/>
              <a:gd name="connsiteX4" fmla="*/ 5656 w 1033157"/>
              <a:gd name="connsiteY4" fmla="*/ 998664 h 999929"/>
              <a:gd name="connsiteX0" fmla="*/ 784 w 1033716"/>
              <a:gd name="connsiteY0" fmla="*/ 996069 h 999929"/>
              <a:gd name="connsiteX1" fmla="*/ 783 w 1033716"/>
              <a:gd name="connsiteY1" fmla="*/ 278 h 999929"/>
              <a:gd name="connsiteX2" fmla="*/ 432582 w 1033716"/>
              <a:gd name="connsiteY2" fmla="*/ 559077 h 999929"/>
              <a:gd name="connsiteX3" fmla="*/ 1033716 w 1033716"/>
              <a:gd name="connsiteY3" fmla="*/ 999345 h 999929"/>
              <a:gd name="connsiteX4" fmla="*/ 784 w 1033716"/>
              <a:gd name="connsiteY4" fmla="*/ 996069 h 999929"/>
              <a:gd name="connsiteX0" fmla="*/ 562 w 1036210"/>
              <a:gd name="connsiteY0" fmla="*/ 1001260 h 1001260"/>
              <a:gd name="connsiteX1" fmla="*/ 3277 w 1036210"/>
              <a:gd name="connsiteY1" fmla="*/ 278 h 1001260"/>
              <a:gd name="connsiteX2" fmla="*/ 435076 w 1036210"/>
              <a:gd name="connsiteY2" fmla="*/ 559077 h 1001260"/>
              <a:gd name="connsiteX3" fmla="*/ 1036210 w 1036210"/>
              <a:gd name="connsiteY3" fmla="*/ 999345 h 1001260"/>
              <a:gd name="connsiteX4" fmla="*/ 562 w 1036210"/>
              <a:gd name="connsiteY4" fmla="*/ 1001260 h 1001260"/>
              <a:gd name="connsiteX0" fmla="*/ 562 w 1044357"/>
              <a:gd name="connsiteY0" fmla="*/ 1001260 h 1002519"/>
              <a:gd name="connsiteX1" fmla="*/ 3277 w 1044357"/>
              <a:gd name="connsiteY1" fmla="*/ 278 h 1002519"/>
              <a:gd name="connsiteX2" fmla="*/ 435076 w 1044357"/>
              <a:gd name="connsiteY2" fmla="*/ 559077 h 1002519"/>
              <a:gd name="connsiteX3" fmla="*/ 1044357 w 1044357"/>
              <a:gd name="connsiteY3" fmla="*/ 1001940 h 1002519"/>
              <a:gd name="connsiteX4" fmla="*/ 562 w 1044357"/>
              <a:gd name="connsiteY4" fmla="*/ 1001260 h 1002519"/>
              <a:gd name="connsiteX0" fmla="*/ 562 w 1044357"/>
              <a:gd name="connsiteY0" fmla="*/ 1001410 h 1003195"/>
              <a:gd name="connsiteX1" fmla="*/ 3277 w 1044357"/>
              <a:gd name="connsiteY1" fmla="*/ 428 h 1003195"/>
              <a:gd name="connsiteX2" fmla="*/ 435076 w 1044357"/>
              <a:gd name="connsiteY2" fmla="*/ 559227 h 1003195"/>
              <a:gd name="connsiteX3" fmla="*/ 1044357 w 1044357"/>
              <a:gd name="connsiteY3" fmla="*/ 1002090 h 1003195"/>
              <a:gd name="connsiteX4" fmla="*/ 562 w 1044357"/>
              <a:gd name="connsiteY4" fmla="*/ 1001410 h 1003195"/>
              <a:gd name="connsiteX0" fmla="*/ 562 w 1044357"/>
              <a:gd name="connsiteY0" fmla="*/ 1001342 h 1003624"/>
              <a:gd name="connsiteX1" fmla="*/ 3277 w 1044357"/>
              <a:gd name="connsiteY1" fmla="*/ 360 h 1003624"/>
              <a:gd name="connsiteX2" fmla="*/ 399770 w 1044357"/>
              <a:gd name="connsiteY2" fmla="*/ 611065 h 1003624"/>
              <a:gd name="connsiteX3" fmla="*/ 1044357 w 1044357"/>
              <a:gd name="connsiteY3" fmla="*/ 1002022 h 1003624"/>
              <a:gd name="connsiteX4" fmla="*/ 562 w 1044357"/>
              <a:gd name="connsiteY4" fmla="*/ 1001342 h 1003624"/>
              <a:gd name="connsiteX0" fmla="*/ 562 w 1044357"/>
              <a:gd name="connsiteY0" fmla="*/ 1001313 h 1003284"/>
              <a:gd name="connsiteX1" fmla="*/ 3277 w 1044357"/>
              <a:gd name="connsiteY1" fmla="*/ 331 h 1003284"/>
              <a:gd name="connsiteX2" fmla="*/ 399770 w 1044357"/>
              <a:gd name="connsiteY2" fmla="*/ 611036 h 1003284"/>
              <a:gd name="connsiteX3" fmla="*/ 1044357 w 1044357"/>
              <a:gd name="connsiteY3" fmla="*/ 1001993 h 1003284"/>
              <a:gd name="connsiteX4" fmla="*/ 562 w 1044357"/>
              <a:gd name="connsiteY4" fmla="*/ 1001313 h 1003284"/>
              <a:gd name="connsiteX0" fmla="*/ 562 w 1044357"/>
              <a:gd name="connsiteY0" fmla="*/ 1001310 h 1003305"/>
              <a:gd name="connsiteX1" fmla="*/ 3277 w 1044357"/>
              <a:gd name="connsiteY1" fmla="*/ 328 h 1003305"/>
              <a:gd name="connsiteX2" fmla="*/ 361751 w 1044357"/>
              <a:gd name="connsiteY2" fmla="*/ 613628 h 1003305"/>
              <a:gd name="connsiteX3" fmla="*/ 1044357 w 1044357"/>
              <a:gd name="connsiteY3" fmla="*/ 1001990 h 1003305"/>
              <a:gd name="connsiteX4" fmla="*/ 562 w 1044357"/>
              <a:gd name="connsiteY4" fmla="*/ 1001310 h 1003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357" h="1003305">
                <a:moveTo>
                  <a:pt x="562" y="1001310"/>
                </a:moveTo>
                <a:cubicBezTo>
                  <a:pt x="-2154" y="668515"/>
                  <a:pt x="5993" y="333123"/>
                  <a:pt x="3277" y="328"/>
                </a:cubicBezTo>
                <a:cubicBezTo>
                  <a:pt x="-5793" y="-12039"/>
                  <a:pt x="80970" y="327734"/>
                  <a:pt x="361751" y="613628"/>
                </a:cubicBezTo>
                <a:cubicBezTo>
                  <a:pt x="642532" y="899522"/>
                  <a:pt x="1035287" y="1017306"/>
                  <a:pt x="1044357" y="1001990"/>
                </a:cubicBezTo>
                <a:lnTo>
                  <a:pt x="562" y="1001310"/>
                </a:lnTo>
                <a:close/>
              </a:path>
            </a:pathLst>
          </a:custGeom>
          <a:solidFill>
            <a:srgbClr val="7357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4" name="Rectangle 13"/>
          <p:cNvSpPr/>
          <p:nvPr userDrawn="1"/>
        </p:nvSpPr>
        <p:spPr>
          <a:xfrm>
            <a:off x="0" y="9526"/>
            <a:ext cx="4367981" cy="101087"/>
          </a:xfrm>
          <a:prstGeom prst="rect">
            <a:avLst/>
          </a:prstGeom>
          <a:solidFill>
            <a:srgbClr val="7357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5" name="Rectangle 14"/>
          <p:cNvSpPr/>
          <p:nvPr userDrawn="1"/>
        </p:nvSpPr>
        <p:spPr>
          <a:xfrm>
            <a:off x="0" y="6527800"/>
            <a:ext cx="9144000" cy="127000"/>
          </a:xfrm>
          <a:prstGeom prst="rect">
            <a:avLst/>
          </a:prstGeom>
          <a:solidFill>
            <a:srgbClr val="BE61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6" name="Rectangle 15"/>
          <p:cNvSpPr/>
          <p:nvPr userDrawn="1"/>
        </p:nvSpPr>
        <p:spPr>
          <a:xfrm>
            <a:off x="165100" y="6654800"/>
            <a:ext cx="8978900" cy="203200"/>
          </a:xfrm>
          <a:prstGeom prst="rect">
            <a:avLst/>
          </a:prstGeom>
          <a:solidFill>
            <a:srgbClr val="ED8D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7" name="Right Triangle 3"/>
          <p:cNvSpPr/>
          <p:nvPr userDrawn="1"/>
        </p:nvSpPr>
        <p:spPr>
          <a:xfrm>
            <a:off x="0" y="6540500"/>
            <a:ext cx="1612900" cy="317500"/>
          </a:xfrm>
          <a:custGeom>
            <a:avLst/>
            <a:gdLst>
              <a:gd name="connsiteX0" fmla="*/ 0 w 990600"/>
              <a:gd name="connsiteY0" fmla="*/ 990600 h 990600"/>
              <a:gd name="connsiteX1" fmla="*/ 0 w 990600"/>
              <a:gd name="connsiteY1" fmla="*/ 0 h 990600"/>
              <a:gd name="connsiteX2" fmla="*/ 990600 w 990600"/>
              <a:gd name="connsiteY2" fmla="*/ 990600 h 990600"/>
              <a:gd name="connsiteX3" fmla="*/ 0 w 990600"/>
              <a:gd name="connsiteY3" fmla="*/ 990600 h 990600"/>
              <a:gd name="connsiteX0" fmla="*/ 0 w 990600"/>
              <a:gd name="connsiteY0" fmla="*/ 990600 h 990600"/>
              <a:gd name="connsiteX1" fmla="*/ 0 w 990600"/>
              <a:gd name="connsiteY1" fmla="*/ 0 h 990600"/>
              <a:gd name="connsiteX2" fmla="*/ 990600 w 990600"/>
              <a:gd name="connsiteY2" fmla="*/ 990600 h 990600"/>
              <a:gd name="connsiteX3" fmla="*/ 0 w 990600"/>
              <a:gd name="connsiteY3" fmla="*/ 990600 h 990600"/>
              <a:gd name="connsiteX0" fmla="*/ 0 w 1032933"/>
              <a:gd name="connsiteY0" fmla="*/ 990600 h 999067"/>
              <a:gd name="connsiteX1" fmla="*/ 0 w 1032933"/>
              <a:gd name="connsiteY1" fmla="*/ 0 h 999067"/>
              <a:gd name="connsiteX2" fmla="*/ 1032933 w 1032933"/>
              <a:gd name="connsiteY2" fmla="*/ 999067 h 999067"/>
              <a:gd name="connsiteX3" fmla="*/ 0 w 1032933"/>
              <a:gd name="connsiteY3" fmla="*/ 990600 h 999067"/>
              <a:gd name="connsiteX0" fmla="*/ 0 w 1043947"/>
              <a:gd name="connsiteY0" fmla="*/ 996840 h 1005307"/>
              <a:gd name="connsiteX1" fmla="*/ 0 w 1043947"/>
              <a:gd name="connsiteY1" fmla="*/ 6240 h 1005307"/>
              <a:gd name="connsiteX2" fmla="*/ 491066 w 1043947"/>
              <a:gd name="connsiteY2" fmla="*/ 607372 h 1005307"/>
              <a:gd name="connsiteX3" fmla="*/ 1032933 w 1043947"/>
              <a:gd name="connsiteY3" fmla="*/ 1005307 h 1005307"/>
              <a:gd name="connsiteX4" fmla="*/ 0 w 1043947"/>
              <a:gd name="connsiteY4" fmla="*/ 996840 h 1005307"/>
              <a:gd name="connsiteX0" fmla="*/ 0 w 1042833"/>
              <a:gd name="connsiteY0" fmla="*/ 997354 h 1005821"/>
              <a:gd name="connsiteX1" fmla="*/ 0 w 1042833"/>
              <a:gd name="connsiteY1" fmla="*/ 6754 h 1005821"/>
              <a:gd name="connsiteX2" fmla="*/ 431799 w 1042833"/>
              <a:gd name="connsiteY2" fmla="*/ 565553 h 1005821"/>
              <a:gd name="connsiteX3" fmla="*/ 1032933 w 1042833"/>
              <a:gd name="connsiteY3" fmla="*/ 1005821 h 1005821"/>
              <a:gd name="connsiteX4" fmla="*/ 0 w 1042833"/>
              <a:gd name="connsiteY4" fmla="*/ 997354 h 1005821"/>
              <a:gd name="connsiteX0" fmla="*/ 0 w 1042833"/>
              <a:gd name="connsiteY0" fmla="*/ 997354 h 1005821"/>
              <a:gd name="connsiteX1" fmla="*/ 0 w 1042833"/>
              <a:gd name="connsiteY1" fmla="*/ 6754 h 1005821"/>
              <a:gd name="connsiteX2" fmla="*/ 431799 w 1042833"/>
              <a:gd name="connsiteY2" fmla="*/ 565553 h 1005821"/>
              <a:gd name="connsiteX3" fmla="*/ 1032933 w 1042833"/>
              <a:gd name="connsiteY3" fmla="*/ 1005821 h 1005821"/>
              <a:gd name="connsiteX4" fmla="*/ 0 w 1042833"/>
              <a:gd name="connsiteY4" fmla="*/ 997354 h 1005821"/>
              <a:gd name="connsiteX0" fmla="*/ 224 w 1043057"/>
              <a:gd name="connsiteY0" fmla="*/ 990878 h 999345"/>
              <a:gd name="connsiteX1" fmla="*/ 224 w 1043057"/>
              <a:gd name="connsiteY1" fmla="*/ 278 h 999345"/>
              <a:gd name="connsiteX2" fmla="*/ 432023 w 1043057"/>
              <a:gd name="connsiteY2" fmla="*/ 559077 h 999345"/>
              <a:gd name="connsiteX3" fmla="*/ 1033157 w 1043057"/>
              <a:gd name="connsiteY3" fmla="*/ 999345 h 999345"/>
              <a:gd name="connsiteX4" fmla="*/ 224 w 1043057"/>
              <a:gd name="connsiteY4" fmla="*/ 990878 h 999345"/>
              <a:gd name="connsiteX0" fmla="*/ 224 w 1033157"/>
              <a:gd name="connsiteY0" fmla="*/ 990878 h 999929"/>
              <a:gd name="connsiteX1" fmla="*/ 224 w 1033157"/>
              <a:gd name="connsiteY1" fmla="*/ 278 h 999929"/>
              <a:gd name="connsiteX2" fmla="*/ 432023 w 1033157"/>
              <a:gd name="connsiteY2" fmla="*/ 559077 h 999929"/>
              <a:gd name="connsiteX3" fmla="*/ 1033157 w 1033157"/>
              <a:gd name="connsiteY3" fmla="*/ 999345 h 999929"/>
              <a:gd name="connsiteX4" fmla="*/ 224 w 1033157"/>
              <a:gd name="connsiteY4" fmla="*/ 990878 h 999929"/>
              <a:gd name="connsiteX0" fmla="*/ 8371 w 1033157"/>
              <a:gd name="connsiteY0" fmla="*/ 998664 h 999929"/>
              <a:gd name="connsiteX1" fmla="*/ 224 w 1033157"/>
              <a:gd name="connsiteY1" fmla="*/ 278 h 999929"/>
              <a:gd name="connsiteX2" fmla="*/ 432023 w 1033157"/>
              <a:gd name="connsiteY2" fmla="*/ 559077 h 999929"/>
              <a:gd name="connsiteX3" fmla="*/ 1033157 w 1033157"/>
              <a:gd name="connsiteY3" fmla="*/ 999345 h 999929"/>
              <a:gd name="connsiteX4" fmla="*/ 8371 w 1033157"/>
              <a:gd name="connsiteY4" fmla="*/ 998664 h 999929"/>
              <a:gd name="connsiteX0" fmla="*/ 5656 w 1033157"/>
              <a:gd name="connsiteY0" fmla="*/ 998664 h 999929"/>
              <a:gd name="connsiteX1" fmla="*/ 224 w 1033157"/>
              <a:gd name="connsiteY1" fmla="*/ 278 h 999929"/>
              <a:gd name="connsiteX2" fmla="*/ 432023 w 1033157"/>
              <a:gd name="connsiteY2" fmla="*/ 559077 h 999929"/>
              <a:gd name="connsiteX3" fmla="*/ 1033157 w 1033157"/>
              <a:gd name="connsiteY3" fmla="*/ 999345 h 999929"/>
              <a:gd name="connsiteX4" fmla="*/ 5656 w 1033157"/>
              <a:gd name="connsiteY4" fmla="*/ 998664 h 999929"/>
              <a:gd name="connsiteX0" fmla="*/ 784 w 1033716"/>
              <a:gd name="connsiteY0" fmla="*/ 996069 h 999929"/>
              <a:gd name="connsiteX1" fmla="*/ 783 w 1033716"/>
              <a:gd name="connsiteY1" fmla="*/ 278 h 999929"/>
              <a:gd name="connsiteX2" fmla="*/ 432582 w 1033716"/>
              <a:gd name="connsiteY2" fmla="*/ 559077 h 999929"/>
              <a:gd name="connsiteX3" fmla="*/ 1033716 w 1033716"/>
              <a:gd name="connsiteY3" fmla="*/ 999345 h 999929"/>
              <a:gd name="connsiteX4" fmla="*/ 784 w 1033716"/>
              <a:gd name="connsiteY4" fmla="*/ 996069 h 999929"/>
              <a:gd name="connsiteX0" fmla="*/ 562 w 1036210"/>
              <a:gd name="connsiteY0" fmla="*/ 1001260 h 1001260"/>
              <a:gd name="connsiteX1" fmla="*/ 3277 w 1036210"/>
              <a:gd name="connsiteY1" fmla="*/ 278 h 1001260"/>
              <a:gd name="connsiteX2" fmla="*/ 435076 w 1036210"/>
              <a:gd name="connsiteY2" fmla="*/ 559077 h 1001260"/>
              <a:gd name="connsiteX3" fmla="*/ 1036210 w 1036210"/>
              <a:gd name="connsiteY3" fmla="*/ 999345 h 1001260"/>
              <a:gd name="connsiteX4" fmla="*/ 562 w 1036210"/>
              <a:gd name="connsiteY4" fmla="*/ 1001260 h 1001260"/>
              <a:gd name="connsiteX0" fmla="*/ 562 w 1044357"/>
              <a:gd name="connsiteY0" fmla="*/ 1001260 h 1002519"/>
              <a:gd name="connsiteX1" fmla="*/ 3277 w 1044357"/>
              <a:gd name="connsiteY1" fmla="*/ 278 h 1002519"/>
              <a:gd name="connsiteX2" fmla="*/ 435076 w 1044357"/>
              <a:gd name="connsiteY2" fmla="*/ 559077 h 1002519"/>
              <a:gd name="connsiteX3" fmla="*/ 1044357 w 1044357"/>
              <a:gd name="connsiteY3" fmla="*/ 1001940 h 1002519"/>
              <a:gd name="connsiteX4" fmla="*/ 562 w 1044357"/>
              <a:gd name="connsiteY4" fmla="*/ 1001260 h 1002519"/>
              <a:gd name="connsiteX0" fmla="*/ 562 w 1044357"/>
              <a:gd name="connsiteY0" fmla="*/ 1001410 h 1003195"/>
              <a:gd name="connsiteX1" fmla="*/ 3277 w 1044357"/>
              <a:gd name="connsiteY1" fmla="*/ 428 h 1003195"/>
              <a:gd name="connsiteX2" fmla="*/ 435076 w 1044357"/>
              <a:gd name="connsiteY2" fmla="*/ 559227 h 1003195"/>
              <a:gd name="connsiteX3" fmla="*/ 1044357 w 1044357"/>
              <a:gd name="connsiteY3" fmla="*/ 1002090 h 1003195"/>
              <a:gd name="connsiteX4" fmla="*/ 562 w 1044357"/>
              <a:gd name="connsiteY4" fmla="*/ 1001410 h 1003195"/>
              <a:gd name="connsiteX0" fmla="*/ 562 w 1044357"/>
              <a:gd name="connsiteY0" fmla="*/ 1001342 h 1003624"/>
              <a:gd name="connsiteX1" fmla="*/ 3277 w 1044357"/>
              <a:gd name="connsiteY1" fmla="*/ 360 h 1003624"/>
              <a:gd name="connsiteX2" fmla="*/ 399770 w 1044357"/>
              <a:gd name="connsiteY2" fmla="*/ 611065 h 1003624"/>
              <a:gd name="connsiteX3" fmla="*/ 1044357 w 1044357"/>
              <a:gd name="connsiteY3" fmla="*/ 1002022 h 1003624"/>
              <a:gd name="connsiteX4" fmla="*/ 562 w 1044357"/>
              <a:gd name="connsiteY4" fmla="*/ 1001342 h 1003624"/>
              <a:gd name="connsiteX0" fmla="*/ 562 w 1044357"/>
              <a:gd name="connsiteY0" fmla="*/ 1001313 h 1003284"/>
              <a:gd name="connsiteX1" fmla="*/ 3277 w 1044357"/>
              <a:gd name="connsiteY1" fmla="*/ 331 h 1003284"/>
              <a:gd name="connsiteX2" fmla="*/ 399770 w 1044357"/>
              <a:gd name="connsiteY2" fmla="*/ 611036 h 1003284"/>
              <a:gd name="connsiteX3" fmla="*/ 1044357 w 1044357"/>
              <a:gd name="connsiteY3" fmla="*/ 1001993 h 1003284"/>
              <a:gd name="connsiteX4" fmla="*/ 562 w 1044357"/>
              <a:gd name="connsiteY4" fmla="*/ 1001313 h 1003284"/>
              <a:gd name="connsiteX0" fmla="*/ 562 w 1044357"/>
              <a:gd name="connsiteY0" fmla="*/ 1001310 h 1003305"/>
              <a:gd name="connsiteX1" fmla="*/ 3277 w 1044357"/>
              <a:gd name="connsiteY1" fmla="*/ 328 h 1003305"/>
              <a:gd name="connsiteX2" fmla="*/ 361751 w 1044357"/>
              <a:gd name="connsiteY2" fmla="*/ 613628 h 1003305"/>
              <a:gd name="connsiteX3" fmla="*/ 1044357 w 1044357"/>
              <a:gd name="connsiteY3" fmla="*/ 1001990 h 1003305"/>
              <a:gd name="connsiteX4" fmla="*/ 562 w 1044357"/>
              <a:gd name="connsiteY4" fmla="*/ 1001310 h 1003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357" h="1003305">
                <a:moveTo>
                  <a:pt x="562" y="1001310"/>
                </a:moveTo>
                <a:cubicBezTo>
                  <a:pt x="-2154" y="668515"/>
                  <a:pt x="5993" y="333123"/>
                  <a:pt x="3277" y="328"/>
                </a:cubicBezTo>
                <a:cubicBezTo>
                  <a:pt x="-5793" y="-12039"/>
                  <a:pt x="80970" y="327734"/>
                  <a:pt x="361751" y="613628"/>
                </a:cubicBezTo>
                <a:cubicBezTo>
                  <a:pt x="642532" y="899522"/>
                  <a:pt x="1035287" y="1017306"/>
                  <a:pt x="1044357" y="1001990"/>
                </a:cubicBezTo>
                <a:lnTo>
                  <a:pt x="562" y="1001310"/>
                </a:lnTo>
                <a:close/>
              </a:path>
            </a:pathLst>
          </a:custGeom>
          <a:solidFill>
            <a:srgbClr val="7357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Tree>
    <p:extLst>
      <p:ext uri="{BB962C8B-B14F-4D97-AF65-F5344CB8AC3E}">
        <p14:creationId xmlns:p14="http://schemas.microsoft.com/office/powerpoint/2010/main" val="1318218682"/>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xStyles>
    <p:titleStyle>
      <a:lvl1pPr algn="ctr" rtl="0" eaLnBrk="1" fontAlgn="base" hangingPunct="1">
        <a:spcBef>
          <a:spcPct val="0"/>
        </a:spcBef>
        <a:spcAft>
          <a:spcPct val="0"/>
        </a:spcAft>
        <a:defRPr sz="4000">
          <a:solidFill>
            <a:srgbClr val="FFFF00"/>
          </a:solidFill>
          <a:latin typeface="+mj-lt"/>
          <a:ea typeface="+mj-ea"/>
          <a:cs typeface="+mj-cs"/>
        </a:defRPr>
      </a:lvl1pPr>
      <a:lvl2pPr algn="ctr" rtl="0" eaLnBrk="1" fontAlgn="base" hangingPunct="1">
        <a:spcBef>
          <a:spcPct val="0"/>
        </a:spcBef>
        <a:spcAft>
          <a:spcPct val="0"/>
        </a:spcAft>
        <a:defRPr sz="4400">
          <a:solidFill>
            <a:srgbClr val="FFFF00"/>
          </a:solidFill>
          <a:latin typeface="Tahoma" charset="0"/>
          <a:cs typeface="Arial" charset="0"/>
        </a:defRPr>
      </a:lvl2pPr>
      <a:lvl3pPr algn="ctr" rtl="0" eaLnBrk="1" fontAlgn="base" hangingPunct="1">
        <a:spcBef>
          <a:spcPct val="0"/>
        </a:spcBef>
        <a:spcAft>
          <a:spcPct val="0"/>
        </a:spcAft>
        <a:defRPr sz="4400">
          <a:solidFill>
            <a:srgbClr val="FFFF00"/>
          </a:solidFill>
          <a:latin typeface="Tahoma" charset="0"/>
          <a:cs typeface="Arial" charset="0"/>
        </a:defRPr>
      </a:lvl3pPr>
      <a:lvl4pPr algn="ctr" rtl="0" eaLnBrk="1" fontAlgn="base" hangingPunct="1">
        <a:spcBef>
          <a:spcPct val="0"/>
        </a:spcBef>
        <a:spcAft>
          <a:spcPct val="0"/>
        </a:spcAft>
        <a:defRPr sz="4400">
          <a:solidFill>
            <a:srgbClr val="FFFF00"/>
          </a:solidFill>
          <a:latin typeface="Tahoma" charset="0"/>
          <a:cs typeface="Arial" charset="0"/>
        </a:defRPr>
      </a:lvl4pPr>
      <a:lvl5pPr algn="ctr" rtl="0" eaLnBrk="1" fontAlgn="base" hangingPunct="1">
        <a:spcBef>
          <a:spcPct val="0"/>
        </a:spcBef>
        <a:spcAft>
          <a:spcPct val="0"/>
        </a:spcAft>
        <a:defRPr sz="4400">
          <a:solidFill>
            <a:srgbClr val="FFFF00"/>
          </a:solidFill>
          <a:latin typeface="Tahoma" charset="0"/>
          <a:cs typeface="Arial" charset="0"/>
        </a:defRPr>
      </a:lvl5pPr>
      <a:lvl6pPr marL="457200" algn="ctr" rtl="0" eaLnBrk="1" fontAlgn="base" hangingPunct="1">
        <a:spcBef>
          <a:spcPct val="0"/>
        </a:spcBef>
        <a:spcAft>
          <a:spcPct val="0"/>
        </a:spcAft>
        <a:defRPr sz="4400">
          <a:solidFill>
            <a:srgbClr val="FFFF00"/>
          </a:solidFill>
          <a:latin typeface="Tahoma" charset="0"/>
          <a:cs typeface="Arial" charset="0"/>
        </a:defRPr>
      </a:lvl6pPr>
      <a:lvl7pPr marL="914400" algn="ctr" rtl="0" eaLnBrk="1" fontAlgn="base" hangingPunct="1">
        <a:spcBef>
          <a:spcPct val="0"/>
        </a:spcBef>
        <a:spcAft>
          <a:spcPct val="0"/>
        </a:spcAft>
        <a:defRPr sz="4400">
          <a:solidFill>
            <a:srgbClr val="FFFF00"/>
          </a:solidFill>
          <a:latin typeface="Tahoma" charset="0"/>
          <a:cs typeface="Arial" charset="0"/>
        </a:defRPr>
      </a:lvl7pPr>
      <a:lvl8pPr marL="1371600" algn="ctr" rtl="0" eaLnBrk="1" fontAlgn="base" hangingPunct="1">
        <a:spcBef>
          <a:spcPct val="0"/>
        </a:spcBef>
        <a:spcAft>
          <a:spcPct val="0"/>
        </a:spcAft>
        <a:defRPr sz="4400">
          <a:solidFill>
            <a:srgbClr val="FFFF00"/>
          </a:solidFill>
          <a:latin typeface="Tahoma" charset="0"/>
          <a:cs typeface="Arial" charset="0"/>
        </a:defRPr>
      </a:lvl8pPr>
      <a:lvl9pPr marL="1828800" algn="ctr" rtl="0" eaLnBrk="1" fontAlgn="base" hangingPunct="1">
        <a:spcBef>
          <a:spcPct val="0"/>
        </a:spcBef>
        <a:spcAft>
          <a:spcPct val="0"/>
        </a:spcAft>
        <a:defRPr sz="4400">
          <a:solidFill>
            <a:srgbClr val="FFFF00"/>
          </a:solidFill>
          <a:latin typeface="Tahoma" charset="0"/>
          <a:cs typeface="Arial" charset="0"/>
        </a:defRPr>
      </a:lvl9pPr>
    </p:titleStyle>
    <p:bodyStyle>
      <a:lvl1pPr marL="342900" indent="-342900" algn="l" rtl="0" eaLnBrk="1" fontAlgn="base" hangingPunct="1">
        <a:spcBef>
          <a:spcPct val="20000"/>
        </a:spcBef>
        <a:spcAft>
          <a:spcPct val="0"/>
        </a:spcAft>
        <a:buChar char="•"/>
        <a:defRPr sz="3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rgbClr val="FFFF00"/>
          </a:solidFill>
          <a:latin typeface="+mn-lt"/>
          <a:cs typeface="+mn-cs"/>
        </a:defRPr>
      </a:lvl2pPr>
      <a:lvl3pPr marL="1143000" indent="-228600" algn="l" rtl="0" eaLnBrk="1" fontAlgn="base" hangingPunct="1">
        <a:spcBef>
          <a:spcPct val="20000"/>
        </a:spcBef>
        <a:spcAft>
          <a:spcPct val="0"/>
        </a:spcAft>
        <a:buChar char="•"/>
        <a:defRPr sz="2400">
          <a:solidFill>
            <a:schemeClr val="bg1"/>
          </a:solidFill>
          <a:latin typeface="+mn-lt"/>
          <a:cs typeface="+mn-cs"/>
        </a:defRPr>
      </a:lvl3pPr>
      <a:lvl4pPr marL="1600200" indent="-228600" algn="l" rtl="0" eaLnBrk="1" fontAlgn="base" hangingPunct="1">
        <a:spcBef>
          <a:spcPct val="20000"/>
        </a:spcBef>
        <a:spcAft>
          <a:spcPct val="0"/>
        </a:spcAft>
        <a:buChar char="–"/>
        <a:defRPr sz="2000">
          <a:solidFill>
            <a:srgbClr val="FFFF00"/>
          </a:solidFill>
          <a:latin typeface="+mn-lt"/>
          <a:cs typeface="+mn-cs"/>
        </a:defRPr>
      </a:lvl4pPr>
      <a:lvl5pPr marL="2057400" indent="-228600" algn="l" rtl="0" eaLnBrk="1" fontAlgn="base" hangingPunct="1">
        <a:spcBef>
          <a:spcPct val="20000"/>
        </a:spcBef>
        <a:spcAft>
          <a:spcPct val="0"/>
        </a:spcAft>
        <a:buChar char="»"/>
        <a:defRPr sz="2000">
          <a:solidFill>
            <a:schemeClr val="bg1"/>
          </a:solidFill>
          <a:latin typeface="+mn-lt"/>
          <a:cs typeface="+mn-cs"/>
        </a:defRPr>
      </a:lvl5pPr>
      <a:lvl6pPr marL="2514600" indent="-228600" algn="l" rtl="0" eaLnBrk="1" fontAlgn="base" hangingPunct="1">
        <a:spcBef>
          <a:spcPct val="20000"/>
        </a:spcBef>
        <a:spcAft>
          <a:spcPct val="0"/>
        </a:spcAft>
        <a:buChar char="»"/>
        <a:defRPr sz="2000">
          <a:solidFill>
            <a:schemeClr val="bg1"/>
          </a:solidFill>
          <a:latin typeface="+mn-lt"/>
          <a:cs typeface="+mn-cs"/>
        </a:defRPr>
      </a:lvl6pPr>
      <a:lvl7pPr marL="2971800" indent="-228600" algn="l" rtl="0" eaLnBrk="1" fontAlgn="base" hangingPunct="1">
        <a:spcBef>
          <a:spcPct val="20000"/>
        </a:spcBef>
        <a:spcAft>
          <a:spcPct val="0"/>
        </a:spcAft>
        <a:buChar char="»"/>
        <a:defRPr sz="2000">
          <a:solidFill>
            <a:schemeClr val="bg1"/>
          </a:solidFill>
          <a:latin typeface="+mn-lt"/>
          <a:cs typeface="+mn-cs"/>
        </a:defRPr>
      </a:lvl7pPr>
      <a:lvl8pPr marL="3429000" indent="-228600" algn="l" rtl="0" eaLnBrk="1" fontAlgn="base" hangingPunct="1">
        <a:spcBef>
          <a:spcPct val="20000"/>
        </a:spcBef>
        <a:spcAft>
          <a:spcPct val="0"/>
        </a:spcAft>
        <a:buChar char="»"/>
        <a:defRPr sz="2000">
          <a:solidFill>
            <a:schemeClr val="bg1"/>
          </a:solidFill>
          <a:latin typeface="+mn-lt"/>
          <a:cs typeface="+mn-cs"/>
        </a:defRPr>
      </a:lvl8pPr>
      <a:lvl9pPr marL="3886200" indent="-228600" algn="l" rtl="0" eaLnBrk="1" fontAlgn="base" hangingPunct="1">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9.xml"/><Relationship Id="rId1" Type="http://schemas.openxmlformats.org/officeDocument/2006/relationships/tags" Target="../tags/tag8.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1.xml"/><Relationship Id="rId1" Type="http://schemas.openxmlformats.org/officeDocument/2006/relationships/tags" Target="../tags/tag10.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http://elearning.ashp.org/" TargetMode="Externa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3.xml"/><Relationship Id="rId1" Type="http://schemas.openxmlformats.org/officeDocument/2006/relationships/tags" Target="../tags/tag1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53.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5.xml"/><Relationship Id="rId1" Type="http://schemas.openxmlformats.org/officeDocument/2006/relationships/tags" Target="../tags/tag14.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12.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7.xml"/><Relationship Id="rId1" Type="http://schemas.openxmlformats.org/officeDocument/2006/relationships/tags" Target="../tags/tag16.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6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xml"/><Relationship Id="rId1" Type="http://schemas.openxmlformats.org/officeDocument/2006/relationships/tags" Target="../tags/tag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7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7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9.xml"/><Relationship Id="rId1" Type="http://schemas.openxmlformats.org/officeDocument/2006/relationships/tags" Target="../tags/tag18.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15.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21.xml"/><Relationship Id="rId1" Type="http://schemas.openxmlformats.org/officeDocument/2006/relationships/tags" Target="../tags/tag20.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16.xml"/></Relationships>
</file>

<file path=ppt/slides/_rels/slide7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5.xml"/><Relationship Id="rId1" Type="http://schemas.openxmlformats.org/officeDocument/2006/relationships/tags" Target="../tags/tag4.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8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7.xml"/><Relationship Id="rId1" Type="http://schemas.openxmlformats.org/officeDocument/2006/relationships/tags" Target="../tags/tag6.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90.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723900" y="990600"/>
            <a:ext cx="8001000" cy="1143000"/>
          </a:xfrm>
          <a:prstGeom prst="rect">
            <a:avLst/>
          </a:prstGeom>
        </p:spPr>
        <p:txBody>
          <a:bodyPr>
            <a:noAutofit/>
          </a:bodyPr>
          <a:lstStyle>
            <a:lvl1pPr algn="ctr" rtl="0" eaLnBrk="1" fontAlgn="base" hangingPunct="1">
              <a:spcBef>
                <a:spcPct val="0"/>
              </a:spcBef>
              <a:spcAft>
                <a:spcPct val="0"/>
              </a:spcAft>
              <a:defRPr sz="4000">
                <a:solidFill>
                  <a:srgbClr val="FFFF00"/>
                </a:solidFill>
                <a:latin typeface="+mj-lt"/>
                <a:ea typeface="+mj-ea"/>
                <a:cs typeface="+mj-cs"/>
              </a:defRPr>
            </a:lvl1pPr>
            <a:lvl2pPr algn="ctr" rtl="0" eaLnBrk="1" fontAlgn="base" hangingPunct="1">
              <a:spcBef>
                <a:spcPct val="0"/>
              </a:spcBef>
              <a:spcAft>
                <a:spcPct val="0"/>
              </a:spcAft>
              <a:defRPr sz="4400">
                <a:solidFill>
                  <a:srgbClr val="FFFF00"/>
                </a:solidFill>
                <a:latin typeface="Tahoma" charset="0"/>
                <a:cs typeface="Arial" charset="0"/>
              </a:defRPr>
            </a:lvl2pPr>
            <a:lvl3pPr algn="ctr" rtl="0" eaLnBrk="1" fontAlgn="base" hangingPunct="1">
              <a:spcBef>
                <a:spcPct val="0"/>
              </a:spcBef>
              <a:spcAft>
                <a:spcPct val="0"/>
              </a:spcAft>
              <a:defRPr sz="4400">
                <a:solidFill>
                  <a:srgbClr val="FFFF00"/>
                </a:solidFill>
                <a:latin typeface="Tahoma" charset="0"/>
                <a:cs typeface="Arial" charset="0"/>
              </a:defRPr>
            </a:lvl3pPr>
            <a:lvl4pPr algn="ctr" rtl="0" eaLnBrk="1" fontAlgn="base" hangingPunct="1">
              <a:spcBef>
                <a:spcPct val="0"/>
              </a:spcBef>
              <a:spcAft>
                <a:spcPct val="0"/>
              </a:spcAft>
              <a:defRPr sz="4400">
                <a:solidFill>
                  <a:srgbClr val="FFFF00"/>
                </a:solidFill>
                <a:latin typeface="Tahoma" charset="0"/>
                <a:cs typeface="Arial" charset="0"/>
              </a:defRPr>
            </a:lvl4pPr>
            <a:lvl5pPr algn="ctr" rtl="0" eaLnBrk="1" fontAlgn="base" hangingPunct="1">
              <a:spcBef>
                <a:spcPct val="0"/>
              </a:spcBef>
              <a:spcAft>
                <a:spcPct val="0"/>
              </a:spcAft>
              <a:defRPr sz="4400">
                <a:solidFill>
                  <a:srgbClr val="FFFF00"/>
                </a:solidFill>
                <a:latin typeface="Tahoma" charset="0"/>
                <a:cs typeface="Arial" charset="0"/>
              </a:defRPr>
            </a:lvl5pPr>
            <a:lvl6pPr marL="457200" algn="ctr" rtl="0" eaLnBrk="1" fontAlgn="base" hangingPunct="1">
              <a:spcBef>
                <a:spcPct val="0"/>
              </a:spcBef>
              <a:spcAft>
                <a:spcPct val="0"/>
              </a:spcAft>
              <a:defRPr sz="4400">
                <a:solidFill>
                  <a:srgbClr val="FFFF00"/>
                </a:solidFill>
                <a:latin typeface="Tahoma" charset="0"/>
                <a:cs typeface="Arial" charset="0"/>
              </a:defRPr>
            </a:lvl6pPr>
            <a:lvl7pPr marL="914400" algn="ctr" rtl="0" eaLnBrk="1" fontAlgn="base" hangingPunct="1">
              <a:spcBef>
                <a:spcPct val="0"/>
              </a:spcBef>
              <a:spcAft>
                <a:spcPct val="0"/>
              </a:spcAft>
              <a:defRPr sz="4400">
                <a:solidFill>
                  <a:srgbClr val="FFFF00"/>
                </a:solidFill>
                <a:latin typeface="Tahoma" charset="0"/>
                <a:cs typeface="Arial" charset="0"/>
              </a:defRPr>
            </a:lvl7pPr>
            <a:lvl8pPr marL="1371600" algn="ctr" rtl="0" eaLnBrk="1" fontAlgn="base" hangingPunct="1">
              <a:spcBef>
                <a:spcPct val="0"/>
              </a:spcBef>
              <a:spcAft>
                <a:spcPct val="0"/>
              </a:spcAft>
              <a:defRPr sz="4400">
                <a:solidFill>
                  <a:srgbClr val="FFFF00"/>
                </a:solidFill>
                <a:latin typeface="Tahoma" charset="0"/>
                <a:cs typeface="Arial" charset="0"/>
              </a:defRPr>
            </a:lvl8pPr>
            <a:lvl9pPr marL="1828800" algn="ctr" rtl="0" eaLnBrk="1" fontAlgn="base" hangingPunct="1">
              <a:spcBef>
                <a:spcPct val="0"/>
              </a:spcBef>
              <a:spcAft>
                <a:spcPct val="0"/>
              </a:spcAft>
              <a:defRPr sz="4400">
                <a:solidFill>
                  <a:srgbClr val="FFFF00"/>
                </a:solidFill>
                <a:latin typeface="Tahoma" charset="0"/>
                <a:cs typeface="Arial" charset="0"/>
              </a:defRPr>
            </a:lvl9pPr>
          </a:lstStyle>
          <a:p>
            <a:r>
              <a:rPr lang="en-US" sz="2800" b="1" dirty="0">
                <a:solidFill>
                  <a:srgbClr val="242852"/>
                </a:solidFill>
                <a:latin typeface="Calibri" panose="020F0502020204030204" pitchFamily="34" charset="0"/>
              </a:rPr>
              <a:t>Promoting Safety in the Perioperative Setting: Best Practices in Neuromuscular Blockade and Reversal</a:t>
            </a:r>
          </a:p>
        </p:txBody>
      </p:sp>
      <p:sp>
        <p:nvSpPr>
          <p:cNvPr id="8" name="TextBox 7"/>
          <p:cNvSpPr txBox="1"/>
          <p:nvPr/>
        </p:nvSpPr>
        <p:spPr>
          <a:xfrm>
            <a:off x="2728452" y="5612179"/>
            <a:ext cx="5424948" cy="954107"/>
          </a:xfrm>
          <a:prstGeom prst="rect">
            <a:avLst/>
          </a:prstGeom>
          <a:noFill/>
        </p:spPr>
        <p:txBody>
          <a:bodyPr wrap="square" rtlCol="0">
            <a:spAutoFit/>
          </a:bodyPr>
          <a:lstStyle/>
          <a:p>
            <a:r>
              <a:rPr lang="en-US" sz="1400" dirty="0">
                <a:solidFill>
                  <a:srgbClr val="242852"/>
                </a:solidFill>
                <a:latin typeface="Calibri" panose="020F0502020204030204" pitchFamily="34" charset="0"/>
              </a:rPr>
              <a:t>This activity is sponsored and planned by the American Society of </a:t>
            </a:r>
            <a:endParaRPr lang="en-US" sz="1400" dirty="0" smtClean="0">
              <a:solidFill>
                <a:srgbClr val="242852"/>
              </a:solidFill>
              <a:latin typeface="Calibri" panose="020F0502020204030204" pitchFamily="34" charset="0"/>
            </a:endParaRPr>
          </a:p>
          <a:p>
            <a:r>
              <a:rPr lang="en-US" sz="1400" dirty="0" smtClean="0">
                <a:solidFill>
                  <a:srgbClr val="242852"/>
                </a:solidFill>
                <a:latin typeface="Calibri" panose="020F0502020204030204" pitchFamily="34" charset="0"/>
              </a:rPr>
              <a:t>Health-System </a:t>
            </a:r>
            <a:r>
              <a:rPr lang="en-US" sz="1400" dirty="0">
                <a:solidFill>
                  <a:srgbClr val="242852"/>
                </a:solidFill>
                <a:latin typeface="Calibri" panose="020F0502020204030204" pitchFamily="34" charset="0"/>
              </a:rPr>
              <a:t>Pharmacists (ASHP).</a:t>
            </a:r>
          </a:p>
          <a:p>
            <a:endParaRPr lang="en-US" sz="1400" dirty="0">
              <a:solidFill>
                <a:srgbClr val="242852"/>
              </a:solidFill>
              <a:latin typeface="Calibri" panose="020F0502020204030204" pitchFamily="34" charset="0"/>
            </a:endParaRPr>
          </a:p>
          <a:p>
            <a:r>
              <a:rPr lang="en-US" sz="1400" dirty="0">
                <a:solidFill>
                  <a:srgbClr val="242852"/>
                </a:solidFill>
                <a:latin typeface="Calibri" panose="020F0502020204030204" pitchFamily="34" charset="0"/>
              </a:rPr>
              <a:t>Supported by an educational grant from Merck</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5692920"/>
            <a:ext cx="1474556" cy="701186"/>
          </a:xfrm>
          <a:prstGeom prst="rect">
            <a:avLst/>
          </a:prstGeom>
        </p:spPr>
      </p:pic>
      <p:sp>
        <p:nvSpPr>
          <p:cNvPr id="10" name="Content Placeholder 5"/>
          <p:cNvSpPr txBox="1">
            <a:spLocks/>
          </p:cNvSpPr>
          <p:nvPr/>
        </p:nvSpPr>
        <p:spPr>
          <a:xfrm>
            <a:off x="533400" y="2065439"/>
            <a:ext cx="8191500" cy="3420961"/>
          </a:xfrm>
          <a:prstGeom prst="rect">
            <a:avLst/>
          </a:prstGeom>
          <a:solidFill>
            <a:schemeClr val="accent1">
              <a:lumMod val="60000"/>
              <a:lumOff val="40000"/>
              <a:alpha val="54902"/>
            </a:schemeClr>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350838" indent="-350838"/>
            <a:endParaRPr lang="en-US" sz="2000" dirty="0" smtClean="0">
              <a:solidFill>
                <a:prstClr val="black"/>
              </a:solidFill>
              <a:ea typeface="ヒラギノ角ゴ Pro W3" charset="-128"/>
            </a:endParaRPr>
          </a:p>
          <a:p>
            <a:pPr algn="ctr">
              <a:buFont typeface="Wingdings" pitchFamily="2" charset="2"/>
              <a:buNone/>
              <a:defRPr/>
            </a:pPr>
            <a:r>
              <a:rPr lang="en-US" sz="2400" b="1" dirty="0">
                <a:solidFill>
                  <a:srgbClr val="242852"/>
                </a:solidFill>
                <a:latin typeface="Calibri" panose="020F0502020204030204" pitchFamily="34" charset="0"/>
              </a:rPr>
              <a:t>Deborah Wagner, Pharm.D., FASHP, </a:t>
            </a:r>
            <a:r>
              <a:rPr lang="en-US" sz="2400" b="1" i="1" dirty="0">
                <a:solidFill>
                  <a:srgbClr val="242852"/>
                </a:solidFill>
                <a:latin typeface="Calibri" panose="020F0502020204030204" pitchFamily="34" charset="0"/>
              </a:rPr>
              <a:t>Activity Chair </a:t>
            </a:r>
          </a:p>
          <a:p>
            <a:pPr algn="ctr">
              <a:buFont typeface="Wingdings" pitchFamily="2" charset="2"/>
              <a:buNone/>
              <a:defRPr/>
            </a:pPr>
            <a:r>
              <a:rPr lang="en-US" sz="2400" b="1" dirty="0">
                <a:solidFill>
                  <a:srgbClr val="242852"/>
                </a:solidFill>
                <a:latin typeface="Calibri" panose="020F0502020204030204" pitchFamily="34" charset="0"/>
              </a:rPr>
              <a:t>U-M Health System, University of </a:t>
            </a:r>
            <a:r>
              <a:rPr lang="en-US" sz="2400" b="1" dirty="0" smtClean="0">
                <a:solidFill>
                  <a:srgbClr val="242852"/>
                </a:solidFill>
                <a:latin typeface="Calibri" panose="020F0502020204030204" pitchFamily="34" charset="0"/>
              </a:rPr>
              <a:t>Michigan</a:t>
            </a:r>
          </a:p>
          <a:p>
            <a:pPr algn="ctr">
              <a:buFont typeface="Wingdings" pitchFamily="2" charset="2"/>
              <a:buNone/>
              <a:defRPr/>
            </a:pPr>
            <a:r>
              <a:rPr lang="en-US" sz="2400" b="1" dirty="0" smtClean="0">
                <a:solidFill>
                  <a:srgbClr val="242852"/>
                </a:solidFill>
                <a:latin typeface="Calibri" panose="020F0502020204030204" pitchFamily="34" charset="0"/>
              </a:rPr>
              <a:t>Ann Arbor, Michigan</a:t>
            </a:r>
            <a:r>
              <a:rPr lang="en-US" sz="2200" b="1" dirty="0" smtClean="0">
                <a:solidFill>
                  <a:srgbClr val="242852"/>
                </a:solidFill>
                <a:latin typeface="Calibri" panose="020F0502020204030204" pitchFamily="34" charset="0"/>
              </a:rPr>
              <a:t> </a:t>
            </a:r>
            <a:endParaRPr lang="en-US" sz="2200" b="1" dirty="0">
              <a:solidFill>
                <a:srgbClr val="242852"/>
              </a:solidFill>
              <a:latin typeface="Calibri" panose="020F0502020204030204" pitchFamily="34" charset="0"/>
            </a:endParaRPr>
          </a:p>
          <a:p>
            <a:pPr algn="ctr">
              <a:buFont typeface="Wingdings" pitchFamily="2" charset="2"/>
              <a:buNone/>
              <a:defRPr/>
            </a:pPr>
            <a:endParaRPr lang="en-US" sz="1400" b="1" dirty="0">
              <a:solidFill>
                <a:srgbClr val="242852"/>
              </a:solidFill>
              <a:latin typeface="Calibri" panose="020F0502020204030204" pitchFamily="34" charset="0"/>
            </a:endParaRPr>
          </a:p>
          <a:p>
            <a:pPr algn="ctr">
              <a:spcBef>
                <a:spcPts val="600"/>
              </a:spcBef>
              <a:buFont typeface="Wingdings" pitchFamily="2" charset="2"/>
              <a:buNone/>
              <a:defRPr/>
            </a:pPr>
            <a:r>
              <a:rPr lang="en-US" sz="2400" b="1" dirty="0">
                <a:solidFill>
                  <a:srgbClr val="242852"/>
                </a:solidFill>
                <a:latin typeface="Calibri" panose="020F0502020204030204" pitchFamily="34" charset="0"/>
              </a:rPr>
              <a:t>Michael R. England, M.D.</a:t>
            </a:r>
          </a:p>
          <a:p>
            <a:pPr algn="ctr">
              <a:spcBef>
                <a:spcPts val="600"/>
              </a:spcBef>
              <a:buFont typeface="Wingdings" pitchFamily="2" charset="2"/>
              <a:buNone/>
              <a:defRPr/>
            </a:pPr>
            <a:r>
              <a:rPr lang="en-US" sz="2400" b="1" dirty="0">
                <a:solidFill>
                  <a:srgbClr val="242852"/>
                </a:solidFill>
                <a:latin typeface="Calibri" panose="020F0502020204030204" pitchFamily="34" charset="0"/>
              </a:rPr>
              <a:t>Tufts Medical School, Tufts Medical </a:t>
            </a:r>
            <a:r>
              <a:rPr lang="en-US" sz="2400" b="1" dirty="0" smtClean="0">
                <a:solidFill>
                  <a:srgbClr val="242852"/>
                </a:solidFill>
                <a:latin typeface="Calibri" panose="020F0502020204030204" pitchFamily="34" charset="0"/>
              </a:rPr>
              <a:t>Center</a:t>
            </a:r>
          </a:p>
          <a:p>
            <a:pPr algn="ctr">
              <a:spcBef>
                <a:spcPts val="600"/>
              </a:spcBef>
              <a:buFont typeface="Wingdings" pitchFamily="2" charset="2"/>
              <a:buNone/>
              <a:defRPr/>
            </a:pPr>
            <a:r>
              <a:rPr lang="en-US" sz="2400" b="1" dirty="0" smtClean="0">
                <a:solidFill>
                  <a:srgbClr val="242852"/>
                </a:solidFill>
                <a:latin typeface="Calibri" panose="020F0502020204030204" pitchFamily="34" charset="0"/>
              </a:rPr>
              <a:t>Boston, Massachusetts</a:t>
            </a:r>
            <a:endParaRPr lang="en-US" sz="2400" b="1" dirty="0">
              <a:solidFill>
                <a:srgbClr val="242852"/>
              </a:solidFill>
              <a:latin typeface="Calibri" panose="020F0502020204030204" pitchFamily="34" charset="0"/>
            </a:endParaRPr>
          </a:p>
          <a:p>
            <a:pPr algn="ctr">
              <a:buFont typeface="Wingdings" pitchFamily="2" charset="2"/>
              <a:buNone/>
              <a:defRPr/>
            </a:pPr>
            <a:r>
              <a:rPr lang="en-US" sz="2200" b="1" dirty="0" smtClean="0">
                <a:solidFill>
                  <a:srgbClr val="242852"/>
                </a:solidFill>
                <a:latin typeface="Calibri" panose="020F0502020204030204" pitchFamily="34" charset="0"/>
              </a:rPr>
              <a:t> </a:t>
            </a:r>
            <a:endParaRPr lang="en-US" sz="2200" b="1" dirty="0">
              <a:solidFill>
                <a:srgbClr val="242852"/>
              </a:solidFill>
              <a:latin typeface="Calibri" panose="020F0502020204030204" pitchFamily="34" charset="0"/>
            </a:endParaRPr>
          </a:p>
          <a:p>
            <a:pPr algn="ctr">
              <a:spcBef>
                <a:spcPts val="600"/>
              </a:spcBef>
              <a:buFont typeface="Wingdings" pitchFamily="2" charset="2"/>
              <a:buNone/>
              <a:defRPr/>
            </a:pPr>
            <a:endParaRPr lang="en-US" sz="2200" dirty="0">
              <a:solidFill>
                <a:srgbClr val="242852"/>
              </a:solidFill>
              <a:latin typeface="Calibri" panose="020F0502020204030204" pitchFamily="34" charset="0"/>
            </a:endParaRPr>
          </a:p>
        </p:txBody>
      </p:sp>
      <p:sp>
        <p:nvSpPr>
          <p:cNvPr id="11" name="Title 1"/>
          <p:cNvSpPr txBox="1">
            <a:spLocks/>
          </p:cNvSpPr>
          <p:nvPr/>
        </p:nvSpPr>
        <p:spPr bwMode="auto">
          <a:xfrm>
            <a:off x="647700" y="0"/>
            <a:ext cx="7772400" cy="1066800"/>
          </a:xfrm>
          <a:prstGeom prst="rect">
            <a:avLst/>
          </a:prstGeom>
          <a:noFill/>
          <a:ln w="9525">
            <a:noFill/>
            <a:miter lim="800000"/>
            <a:headEnd/>
            <a:tailEnd/>
          </a:ln>
        </p:spPr>
        <p:txBody>
          <a:bodyPr anchor="ctr"/>
          <a:lstStyle/>
          <a:p>
            <a:pPr algn="ctr"/>
            <a:r>
              <a:rPr lang="en-US" sz="4800" b="1" dirty="0">
                <a:solidFill>
                  <a:srgbClr val="F79646">
                    <a:lumMod val="75000"/>
                  </a:srgbClr>
                </a:solidFill>
                <a:latin typeface="Baskerville Old Face" pitchFamily="18" charset="0"/>
              </a:rPr>
              <a:t>CE</a:t>
            </a:r>
            <a:r>
              <a:rPr lang="en-US" sz="4400" b="1" dirty="0">
                <a:solidFill>
                  <a:srgbClr val="F79646">
                    <a:lumMod val="75000"/>
                  </a:srgbClr>
                </a:solidFill>
                <a:latin typeface="Baskerville Old Face" pitchFamily="18" charset="0"/>
              </a:rPr>
              <a:t> </a:t>
            </a:r>
            <a:r>
              <a:rPr lang="en-US" sz="2800" b="1" dirty="0">
                <a:solidFill>
                  <a:srgbClr val="F79646">
                    <a:lumMod val="75000"/>
                  </a:srgbClr>
                </a:solidFill>
                <a:latin typeface="Baskerville Old Face" pitchFamily="18" charset="0"/>
              </a:rPr>
              <a:t>IN THE </a:t>
            </a:r>
            <a:r>
              <a:rPr lang="en-US" sz="2800" b="1" dirty="0" smtClean="0">
                <a:solidFill>
                  <a:srgbClr val="F79646">
                    <a:lumMod val="75000"/>
                  </a:srgbClr>
                </a:solidFill>
                <a:latin typeface="Baskerville Old Face" pitchFamily="18" charset="0"/>
              </a:rPr>
              <a:t>MIDDAY</a:t>
            </a:r>
            <a:endParaRPr lang="en-US" sz="2800" b="1" dirty="0">
              <a:solidFill>
                <a:srgbClr val="F79646">
                  <a:lumMod val="75000"/>
                </a:srgbClr>
              </a:solidFill>
              <a:latin typeface="Baskerville Old Face" pitchFamily="18" charset="0"/>
            </a:endParaRPr>
          </a:p>
        </p:txBody>
      </p:sp>
      <p:sp>
        <p:nvSpPr>
          <p:cNvPr id="12" name="TextBox 11"/>
          <p:cNvSpPr txBox="1"/>
          <p:nvPr/>
        </p:nvSpPr>
        <p:spPr>
          <a:xfrm>
            <a:off x="7239001" y="6041065"/>
            <a:ext cx="1790700" cy="400110"/>
          </a:xfrm>
          <a:prstGeom prst="rect">
            <a:avLst/>
          </a:prstGeom>
          <a:noFill/>
        </p:spPr>
        <p:txBody>
          <a:bodyPr wrap="square" rtlCol="0">
            <a:spAutoFit/>
          </a:bodyPr>
          <a:lstStyle/>
          <a:p>
            <a:r>
              <a:rPr lang="en-US" sz="2000" dirty="0" smtClean="0">
                <a:solidFill>
                  <a:schemeClr val="tx1"/>
                </a:solidFill>
                <a:latin typeface="Calibri" panose="020F0502020204030204" pitchFamily="34" charset="0"/>
              </a:rPr>
              <a:t>1.5 hours </a:t>
            </a:r>
            <a:r>
              <a:rPr lang="en-US" sz="2000" dirty="0" smtClean="0">
                <a:solidFill>
                  <a:schemeClr val="tx1"/>
                </a:solidFill>
                <a:latin typeface="Calibri" panose="020F0502020204030204" pitchFamily="34" charset="0"/>
              </a:rPr>
              <a:t>CE</a:t>
            </a:r>
          </a:p>
        </p:txBody>
      </p:sp>
    </p:spTree>
    <p:extLst>
      <p:ext uri="{BB962C8B-B14F-4D97-AF65-F5344CB8AC3E}">
        <p14:creationId xmlns:p14="http://schemas.microsoft.com/office/powerpoint/2010/main" val="35890684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457200" y="274638"/>
            <a:ext cx="7924800" cy="1143000"/>
          </a:xfrm>
        </p:spPr>
        <p:txBody>
          <a:bodyPr>
            <a:normAutofit fontScale="90000"/>
          </a:bodyPr>
          <a:lstStyle/>
          <a:p>
            <a:pPr algn="l"/>
            <a:r>
              <a:rPr lang="en-US" dirty="0"/>
              <a:t>What percentage of patients are inadequately reversed upon entry to the post-anesthesia care unit (PACU) after getting NMB agents?</a:t>
            </a:r>
            <a:br>
              <a:rPr lang="en-US" dirty="0"/>
            </a:br>
            <a:endParaRPr lang="en-US" dirty="0"/>
          </a:p>
        </p:txBody>
      </p:sp>
      <p:sp>
        <p:nvSpPr>
          <p:cNvPr id="3" name="TPAnswers"/>
          <p:cNvSpPr>
            <a:spLocks noGrp="1"/>
          </p:cNvSpPr>
          <p:nvPr>
            <p:ph idx="1"/>
            <p:custDataLst>
              <p:tags r:id="rId2"/>
            </p:custDataLst>
          </p:nvPr>
        </p:nvSpPr>
        <p:spPr>
          <a:xfrm>
            <a:off x="457200" y="2682240"/>
            <a:ext cx="4678680" cy="3443923"/>
          </a:xfrm>
          <a:prstGeom prst="rect">
            <a:avLst/>
          </a:prstGeom>
        </p:spPr>
        <p:txBody>
          <a:bodyPr>
            <a:normAutofit/>
          </a:bodyPr>
          <a:lstStyle/>
          <a:p>
            <a:pPr marL="514350" indent="-514350">
              <a:spcAft>
                <a:spcPts val="0"/>
              </a:spcAft>
              <a:buAutoNum type="alphaLcPeriod"/>
            </a:pPr>
            <a:r>
              <a:rPr lang="en-US" dirty="0" smtClean="0"/>
              <a:t>0%</a:t>
            </a:r>
            <a:endParaRPr lang="en-US" dirty="0"/>
          </a:p>
          <a:p>
            <a:pPr marL="514350" indent="-514350">
              <a:spcAft>
                <a:spcPts val="0"/>
              </a:spcAft>
              <a:buAutoNum type="alphaLcPeriod"/>
            </a:pPr>
            <a:r>
              <a:rPr lang="en-US" dirty="0"/>
              <a:t>5%</a:t>
            </a:r>
          </a:p>
          <a:p>
            <a:pPr marL="514350" indent="-514350">
              <a:spcAft>
                <a:spcPts val="0"/>
              </a:spcAft>
              <a:buAutoNum type="alphaLcPeriod"/>
            </a:pPr>
            <a:r>
              <a:rPr lang="en-US" dirty="0"/>
              <a:t>30-40%</a:t>
            </a:r>
          </a:p>
          <a:p>
            <a:pPr marL="514350" indent="-514350">
              <a:spcAft>
                <a:spcPts val="0"/>
              </a:spcAft>
              <a:buAutoNum type="alphaLcPeriod"/>
            </a:pPr>
            <a:r>
              <a:rPr lang="en-US" dirty="0"/>
              <a:t>&gt;50</a:t>
            </a:r>
            <a:r>
              <a:rPr lang="en-US" dirty="0" smtClean="0"/>
              <a:t>%</a:t>
            </a:r>
            <a:endParaRPr lang="en-US" dirty="0"/>
          </a:p>
        </p:txBody>
      </p:sp>
      <p:pic>
        <p:nvPicPr>
          <p:cNvPr id="4" name="Picture 2" descr="C:\Users\vyarborough\AppData\Local\Microsoft\Windows\Temporary Internet Files\Content.IE5\5BO5IQJ8\question-mark-in-blue-round-button-6154-large[1].png"/>
          <p:cNvPicPr>
            <a:picLocks noChangeAspect="1" noChangeArrowheads="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8049600" y="86700"/>
            <a:ext cx="942000" cy="942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2503889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457200" y="305118"/>
            <a:ext cx="7117080" cy="1143000"/>
          </a:xfrm>
        </p:spPr>
        <p:txBody>
          <a:bodyPr>
            <a:noAutofit/>
          </a:bodyPr>
          <a:lstStyle/>
          <a:p>
            <a:pPr algn="l"/>
            <a:r>
              <a:rPr lang="en-US" sz="3200" dirty="0"/>
              <a:t>Succinylcholine (SDC) is the “safest” agent for a rapid sequence induction (RSI) for a “full stomach”? </a:t>
            </a:r>
            <a:br>
              <a:rPr lang="en-US" sz="3200" dirty="0"/>
            </a:br>
            <a:r>
              <a:rPr lang="en-US" sz="3200" dirty="0"/>
              <a:t>Rather than 1.2 mg/kg rocuronium</a:t>
            </a:r>
            <a:br>
              <a:rPr lang="en-US" sz="3200" dirty="0"/>
            </a:br>
            <a:endParaRPr lang="en-US" sz="3200" dirty="0"/>
          </a:p>
        </p:txBody>
      </p:sp>
      <p:sp>
        <p:nvSpPr>
          <p:cNvPr id="3" name="TPAnswers"/>
          <p:cNvSpPr>
            <a:spLocks noGrp="1"/>
          </p:cNvSpPr>
          <p:nvPr>
            <p:ph idx="1"/>
            <p:custDataLst>
              <p:tags r:id="rId2"/>
            </p:custDataLst>
          </p:nvPr>
        </p:nvSpPr>
        <p:spPr>
          <a:xfrm>
            <a:off x="472440" y="2453640"/>
            <a:ext cx="5516880" cy="3504883"/>
          </a:xfrm>
          <a:prstGeom prst="rect">
            <a:avLst/>
          </a:prstGeom>
        </p:spPr>
        <p:txBody>
          <a:bodyPr>
            <a:normAutofit/>
          </a:bodyPr>
          <a:lstStyle/>
          <a:p>
            <a:pPr marL="514350" indent="-514350">
              <a:spcAft>
                <a:spcPts val="0"/>
              </a:spcAft>
              <a:buAutoNum type="alphaLcPeriod"/>
            </a:pPr>
            <a:r>
              <a:rPr lang="en-US" dirty="0" smtClean="0"/>
              <a:t>Yes</a:t>
            </a:r>
          </a:p>
          <a:p>
            <a:pPr marL="514350" indent="-514350">
              <a:spcAft>
                <a:spcPts val="0"/>
              </a:spcAft>
              <a:buAutoNum type="alphaLcPeriod"/>
            </a:pPr>
            <a:r>
              <a:rPr lang="en-US" dirty="0" smtClean="0"/>
              <a:t>No</a:t>
            </a:r>
            <a:endParaRPr lang="en-US" dirty="0"/>
          </a:p>
        </p:txBody>
      </p:sp>
      <p:pic>
        <p:nvPicPr>
          <p:cNvPr id="5" name="Picture 2" descr="C:\Users\vyarborough\AppData\Local\Microsoft\Windows\Temporary Internet Files\Content.IE5\5BO5IQJ8\question-mark-in-blue-round-button-6154-large[1].png"/>
          <p:cNvPicPr>
            <a:picLocks noChangeAspect="1" noChangeArrowheads="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8049600" y="86700"/>
            <a:ext cx="942000" cy="942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3425382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Boston, Massachusetts</a:t>
            </a:r>
            <a:br>
              <a:rPr lang="en-US" dirty="0"/>
            </a:br>
            <a:r>
              <a:rPr lang="en-US" dirty="0"/>
              <a:t>October 19, 1846</a:t>
            </a:r>
          </a:p>
        </p:txBody>
      </p:sp>
      <p:sp>
        <p:nvSpPr>
          <p:cNvPr id="3" name="Text Placeholder 2"/>
          <p:cNvSpPr>
            <a:spLocks noGrp="1"/>
          </p:cNvSpPr>
          <p:nvPr>
            <p:ph type="body" sz="quarter" idx="10"/>
          </p:nvPr>
        </p:nvSpPr>
        <p:spPr>
          <a:xfrm>
            <a:off x="228600" y="5941506"/>
            <a:ext cx="8686800" cy="646331"/>
          </a:xfrm>
        </p:spPr>
        <p:txBody>
          <a:bodyPr/>
          <a:lstStyle/>
          <a:p>
            <a:r>
              <a:rPr lang="en-US" dirty="0" smtClean="0"/>
              <a:t>“Boston Medical Library in the Francis A. </a:t>
            </a:r>
            <a:r>
              <a:rPr lang="en-US" dirty="0" err="1" smtClean="0"/>
              <a:t>Countway</a:t>
            </a:r>
            <a:r>
              <a:rPr lang="en-US" dirty="0" smtClean="0"/>
              <a:t> Library of medicine.” </a:t>
            </a:r>
          </a:p>
          <a:p>
            <a:r>
              <a:rPr lang="en-US" dirty="0" smtClean="0"/>
              <a:t>Used by permission.</a:t>
            </a:r>
            <a:endParaRPr lang="en-US" dirty="0"/>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9494" y="1499449"/>
            <a:ext cx="6613450" cy="4388643"/>
          </a:xfrm>
          <a:prstGeom prst="rect">
            <a:avLst/>
          </a:prstGeom>
        </p:spPr>
      </p:pic>
    </p:spTree>
    <p:extLst>
      <p:ext uri="{BB962C8B-B14F-4D97-AF65-F5344CB8AC3E}">
        <p14:creationId xmlns:p14="http://schemas.microsoft.com/office/powerpoint/2010/main" val="31407134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1"/>
                </a:solidFill>
              </a:rPr>
              <a:t>What is “anesthesia”?</a:t>
            </a:r>
            <a:endParaRPr lang="en-US" dirty="0">
              <a:solidFill>
                <a:schemeClr val="tx1"/>
              </a:solidFill>
            </a:endParaRPr>
          </a:p>
        </p:txBody>
      </p:sp>
      <p:sp>
        <p:nvSpPr>
          <p:cNvPr id="8" name="Text Placeholder 7"/>
          <p:cNvSpPr>
            <a:spLocks noGrp="1"/>
          </p:cNvSpPr>
          <p:nvPr>
            <p:ph type="body" sz="quarter" idx="10"/>
          </p:nvPr>
        </p:nvSpPr>
        <p:spPr/>
        <p:txBody>
          <a:bodyPr/>
          <a:lstStyle/>
          <a:p>
            <a:endParaRPr lang="en-US"/>
          </a:p>
        </p:txBody>
      </p:sp>
      <p:pic>
        <p:nvPicPr>
          <p:cNvPr id="5" name="Content Placeholder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400" y="1333500"/>
            <a:ext cx="8610600" cy="5181600"/>
          </a:xfrm>
          <a:prstGeom prst="rect">
            <a:avLst/>
          </a:prstGeom>
        </p:spPr>
      </p:pic>
    </p:spTree>
    <p:extLst>
      <p:ext uri="{BB962C8B-B14F-4D97-AF65-F5344CB8AC3E}">
        <p14:creationId xmlns:p14="http://schemas.microsoft.com/office/powerpoint/2010/main" val="15710925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1"/>
                </a:solidFill>
                <a:latin typeface="Calibri" panose="020F0502020204030204" pitchFamily="34" charset="0"/>
              </a:rPr>
              <a:t>From </a:t>
            </a:r>
            <a:r>
              <a:rPr lang="en-US" b="1" i="1" dirty="0" smtClean="0">
                <a:solidFill>
                  <a:schemeClr val="tx1"/>
                </a:solidFill>
                <a:latin typeface="Calibri" panose="020F0502020204030204" pitchFamily="34" charset="0"/>
              </a:rPr>
              <a:t>The New Yorker</a:t>
            </a:r>
            <a:r>
              <a:rPr lang="en-US" b="1" baseline="30000" dirty="0" smtClean="0">
                <a:solidFill>
                  <a:schemeClr val="tx1"/>
                </a:solidFill>
                <a:latin typeface="Calibri" panose="020F0502020204030204" pitchFamily="34" charset="0"/>
              </a:rPr>
              <a:t> 1/14/08</a:t>
            </a:r>
            <a:endParaRPr lang="en-US" b="1" dirty="0">
              <a:solidFill>
                <a:schemeClr val="tx1"/>
              </a:solidFill>
              <a:latin typeface="Calibri" panose="020F0502020204030204" pitchFamily="34" charset="0"/>
            </a:endParaRPr>
          </a:p>
        </p:txBody>
      </p:sp>
      <p:pic>
        <p:nvPicPr>
          <p:cNvPr id="4" name="Content Placeholder 3" descr="cncartoons025115.jpg"/>
          <p:cNvPicPr>
            <a:picLocks noGrp="1" noChangeAspect="1"/>
          </p:cNvPicPr>
          <p:nvPr>
            <p:ph idx="4294967295"/>
          </p:nvPr>
        </p:nvPicPr>
        <p:blipFill>
          <a:blip r:embed="rId2" cstate="print">
            <a:extLst>
              <a:ext uri="{28A0092B-C50C-407E-A947-70E740481C1C}">
                <a14:useLocalDpi xmlns:a14="http://schemas.microsoft.com/office/drawing/2010/main" val="0"/>
              </a:ext>
            </a:extLst>
          </a:blip>
          <a:srcRect l="-32675" r="-32675"/>
          <a:stretch>
            <a:fillRect/>
          </a:stretch>
        </p:blipFill>
        <p:spPr>
          <a:xfrm>
            <a:off x="-838200" y="1214438"/>
            <a:ext cx="10623550" cy="5008562"/>
          </a:xfrm>
          <a:prstGeom prst="rect">
            <a:avLst/>
          </a:prstGeom>
        </p:spPr>
      </p:pic>
      <p:sp>
        <p:nvSpPr>
          <p:cNvPr id="5" name="TextBox 4"/>
          <p:cNvSpPr txBox="1"/>
          <p:nvPr/>
        </p:nvSpPr>
        <p:spPr>
          <a:xfrm>
            <a:off x="4528232" y="5961286"/>
            <a:ext cx="2705688" cy="369332"/>
          </a:xfrm>
          <a:prstGeom prst="rect">
            <a:avLst/>
          </a:prstGeom>
          <a:noFill/>
        </p:spPr>
        <p:txBody>
          <a:bodyPr wrap="square" rtlCol="0">
            <a:spAutoFit/>
          </a:bodyPr>
          <a:lstStyle/>
          <a:p>
            <a:pPr algn="r"/>
            <a:r>
              <a:rPr lang="en-US" dirty="0" smtClean="0">
                <a:latin typeface="Calibri" panose="020F0502020204030204" pitchFamily="34" charset="0"/>
              </a:rPr>
              <a:t>Used by permission. </a:t>
            </a:r>
            <a:endParaRPr lang="en-US" dirty="0">
              <a:latin typeface="Calibri" panose="020F0502020204030204" pitchFamily="34" charset="0"/>
            </a:endParaRPr>
          </a:p>
        </p:txBody>
      </p:sp>
    </p:spTree>
    <p:extLst>
      <p:ext uri="{BB962C8B-B14F-4D97-AF65-F5344CB8AC3E}">
        <p14:creationId xmlns:p14="http://schemas.microsoft.com/office/powerpoint/2010/main" val="36642456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do we use to produce</a:t>
            </a:r>
            <a:br>
              <a:rPr lang="en-US" dirty="0"/>
            </a:br>
            <a:r>
              <a:rPr lang="en-US" dirty="0"/>
              <a:t>“anesthesia”?</a:t>
            </a:r>
          </a:p>
        </p:txBody>
      </p:sp>
      <p:sp>
        <p:nvSpPr>
          <p:cNvPr id="3" name="Text Placeholder 2"/>
          <p:cNvSpPr>
            <a:spLocks noGrp="1"/>
          </p:cNvSpPr>
          <p:nvPr>
            <p:ph type="body" sz="quarter" idx="11"/>
          </p:nvPr>
        </p:nvSpPr>
        <p:spPr>
          <a:xfrm>
            <a:off x="228600" y="1432560"/>
            <a:ext cx="8686800" cy="4754880"/>
          </a:xfrm>
        </p:spPr>
        <p:txBody>
          <a:bodyPr>
            <a:normAutofit lnSpcReduction="10000"/>
          </a:bodyPr>
          <a:lstStyle/>
          <a:p>
            <a:pPr lvl="0" defTabSz="457200" fontAlgn="auto">
              <a:spcAft>
                <a:spcPts val="0"/>
              </a:spcAft>
              <a:buFont typeface="Arial"/>
              <a:buChar char="•"/>
            </a:pPr>
            <a:r>
              <a:rPr lang="en-US" sz="2500" kern="1200" dirty="0" smtClean="0">
                <a:solidFill>
                  <a:schemeClr val="tx1"/>
                </a:solidFill>
                <a:latin typeface="Calibri"/>
              </a:rPr>
              <a:t>Amnesia </a:t>
            </a:r>
            <a:endParaRPr lang="en-US" sz="2500" kern="1200" dirty="0">
              <a:solidFill>
                <a:schemeClr val="tx1"/>
              </a:solidFill>
              <a:latin typeface="Calibri"/>
            </a:endParaRPr>
          </a:p>
          <a:p>
            <a:pPr lvl="1" defTabSz="457200" fontAlgn="auto">
              <a:spcAft>
                <a:spcPts val="0"/>
              </a:spcAft>
              <a:buFont typeface="Arial"/>
              <a:buChar char="–"/>
            </a:pPr>
            <a:r>
              <a:rPr lang="en-US" sz="2200" kern="1200" dirty="0">
                <a:solidFill>
                  <a:schemeClr val="tx1"/>
                </a:solidFill>
                <a:latin typeface="Calibri"/>
                <a:ea typeface="+mn-ea"/>
              </a:rPr>
              <a:t>Sedatives/Hypnotics</a:t>
            </a:r>
          </a:p>
          <a:p>
            <a:pPr lvl="2" defTabSz="457200" fontAlgn="auto">
              <a:spcAft>
                <a:spcPts val="0"/>
              </a:spcAft>
              <a:buFont typeface="Arial"/>
              <a:buChar char="•"/>
            </a:pPr>
            <a:r>
              <a:rPr lang="en-US" sz="1900" kern="1200" dirty="0">
                <a:solidFill>
                  <a:schemeClr val="tx1"/>
                </a:solidFill>
                <a:latin typeface="Calibri"/>
                <a:ea typeface="+mn-ea"/>
              </a:rPr>
              <a:t>Midazolam, propofol, inhalational agents</a:t>
            </a:r>
          </a:p>
          <a:p>
            <a:pPr lvl="0" defTabSz="457200" fontAlgn="auto">
              <a:spcAft>
                <a:spcPts val="0"/>
              </a:spcAft>
              <a:buFont typeface="Arial"/>
              <a:buChar char="•"/>
            </a:pPr>
            <a:r>
              <a:rPr lang="en-US" sz="2500" kern="1200" dirty="0">
                <a:solidFill>
                  <a:schemeClr val="tx1"/>
                </a:solidFill>
                <a:latin typeface="Calibri"/>
              </a:rPr>
              <a:t>Analgesia</a:t>
            </a:r>
          </a:p>
          <a:p>
            <a:pPr lvl="1" defTabSz="457200" fontAlgn="auto">
              <a:spcAft>
                <a:spcPts val="0"/>
              </a:spcAft>
              <a:buFont typeface="Arial"/>
              <a:buChar char="–"/>
            </a:pPr>
            <a:r>
              <a:rPr lang="en-US" sz="2200" kern="1200" dirty="0">
                <a:solidFill>
                  <a:schemeClr val="tx1"/>
                </a:solidFill>
                <a:latin typeface="Calibri"/>
                <a:ea typeface="+mn-ea"/>
              </a:rPr>
              <a:t>Narcotics or “non-narcotics”</a:t>
            </a:r>
          </a:p>
          <a:p>
            <a:pPr lvl="0" defTabSz="457200" fontAlgn="auto">
              <a:spcAft>
                <a:spcPts val="0"/>
              </a:spcAft>
              <a:buFont typeface="Arial"/>
              <a:buChar char="•"/>
            </a:pPr>
            <a:r>
              <a:rPr lang="en-US" sz="2500" kern="1200" dirty="0">
                <a:solidFill>
                  <a:schemeClr val="tx1"/>
                </a:solidFill>
                <a:latin typeface="Calibri"/>
              </a:rPr>
              <a:t>Neuromuscular blocking (NMB) agents</a:t>
            </a:r>
          </a:p>
          <a:p>
            <a:pPr lvl="1" defTabSz="457200" fontAlgn="auto">
              <a:spcAft>
                <a:spcPts val="0"/>
              </a:spcAft>
              <a:buFont typeface="Arial"/>
              <a:buChar char="–"/>
            </a:pPr>
            <a:r>
              <a:rPr lang="en-US" sz="2200" kern="1200" dirty="0">
                <a:solidFill>
                  <a:schemeClr val="tx1"/>
                </a:solidFill>
                <a:latin typeface="Calibri"/>
                <a:ea typeface="+mn-ea"/>
              </a:rPr>
              <a:t>Depolarizing – Succinylcholine (SDC)</a:t>
            </a:r>
          </a:p>
          <a:p>
            <a:pPr lvl="2" defTabSz="457200" fontAlgn="auto">
              <a:spcAft>
                <a:spcPts val="0"/>
              </a:spcAft>
              <a:buFont typeface="Arial"/>
              <a:buChar char="•"/>
            </a:pPr>
            <a:r>
              <a:rPr lang="en-US" sz="1900" kern="1200" dirty="0">
                <a:solidFill>
                  <a:schemeClr val="tx1"/>
                </a:solidFill>
                <a:latin typeface="Calibri"/>
                <a:ea typeface="+mn-ea"/>
              </a:rPr>
              <a:t>Two acetylcholine (ACH) molecules </a:t>
            </a:r>
          </a:p>
          <a:p>
            <a:pPr lvl="1" defTabSz="457200" fontAlgn="auto">
              <a:spcAft>
                <a:spcPts val="0"/>
              </a:spcAft>
              <a:buFont typeface="Arial"/>
              <a:buChar char="–"/>
            </a:pPr>
            <a:r>
              <a:rPr lang="en-US" sz="2200" kern="1200" dirty="0">
                <a:solidFill>
                  <a:schemeClr val="tx1"/>
                </a:solidFill>
                <a:latin typeface="Calibri"/>
                <a:ea typeface="+mn-ea"/>
              </a:rPr>
              <a:t>Non-depolarizing agents – large steroid moieties</a:t>
            </a:r>
          </a:p>
          <a:p>
            <a:pPr lvl="2" defTabSz="457200" fontAlgn="auto">
              <a:spcAft>
                <a:spcPts val="0"/>
              </a:spcAft>
              <a:buFont typeface="Arial"/>
              <a:buChar char="•"/>
            </a:pPr>
            <a:r>
              <a:rPr lang="en-US" sz="1900" kern="1200" dirty="0">
                <a:solidFill>
                  <a:schemeClr val="tx1"/>
                </a:solidFill>
                <a:latin typeface="Calibri"/>
                <a:ea typeface="+mn-ea"/>
              </a:rPr>
              <a:t>Rocuronium, vecuronium</a:t>
            </a:r>
          </a:p>
          <a:p>
            <a:pPr lvl="1" defTabSz="457200" fontAlgn="auto">
              <a:spcAft>
                <a:spcPts val="0"/>
              </a:spcAft>
              <a:buFont typeface="Arial"/>
              <a:buChar char="–"/>
            </a:pPr>
            <a:r>
              <a:rPr lang="en-US" sz="2200" kern="1200" dirty="0">
                <a:solidFill>
                  <a:schemeClr val="tx1"/>
                </a:solidFill>
                <a:latin typeface="Calibri"/>
                <a:ea typeface="+mn-ea"/>
              </a:rPr>
              <a:t>Non-depolarizing agents – benzylisoquinolines</a:t>
            </a:r>
          </a:p>
          <a:p>
            <a:pPr lvl="2" defTabSz="457200" fontAlgn="auto">
              <a:spcAft>
                <a:spcPts val="0"/>
              </a:spcAft>
              <a:buFont typeface="Arial"/>
              <a:buChar char="•"/>
            </a:pPr>
            <a:r>
              <a:rPr lang="en-US" sz="1900" kern="1200" dirty="0">
                <a:solidFill>
                  <a:schemeClr val="tx1"/>
                </a:solidFill>
                <a:latin typeface="Calibri"/>
                <a:ea typeface="+mn-ea"/>
              </a:rPr>
              <a:t>Atracurium/cisatracurium, mivacurium (eliminated by Hoffman elimination)</a:t>
            </a:r>
          </a:p>
          <a:p>
            <a:endParaRPr lang="en-US" dirty="0">
              <a:solidFill>
                <a:schemeClr val="tx1"/>
              </a:solidFill>
            </a:endParaRPr>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1104250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Muscle Relaxants</a:t>
            </a:r>
            <a:br>
              <a:rPr lang="en-US" dirty="0"/>
            </a:br>
            <a:r>
              <a:rPr lang="en-US" dirty="0"/>
              <a:t>A major part of our anesthesia quiver</a:t>
            </a:r>
          </a:p>
        </p:txBody>
      </p:sp>
      <p:sp>
        <p:nvSpPr>
          <p:cNvPr id="3" name="Text Placeholder 2"/>
          <p:cNvSpPr>
            <a:spLocks noGrp="1"/>
          </p:cNvSpPr>
          <p:nvPr>
            <p:ph type="body" sz="quarter" idx="10"/>
          </p:nvPr>
        </p:nvSpPr>
        <p:spPr/>
        <p:txBody>
          <a:bodyPr/>
          <a:lstStyle/>
          <a:p>
            <a:endParaRPr lang="en-US"/>
          </a:p>
        </p:txBody>
      </p:sp>
      <p:pic>
        <p:nvPicPr>
          <p:cNvPr id="4" name="Picture 2" descr="https://upload.wikimedia.org/wikipedia/commons/0/0a/%D5%80%D5%A1%D5%B5%D5%A5%D6%80%D5%A5%D5%B6_%D5%A3%D6%80%D5%A1%D5%B4%D5%A5%D6%84%D5%A5%D5%B6%D5%A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2619380"/>
            <a:ext cx="8686800" cy="401002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55600" y="1493391"/>
            <a:ext cx="8610600" cy="584775"/>
          </a:xfrm>
          <a:prstGeom prst="rect">
            <a:avLst/>
          </a:prstGeom>
        </p:spPr>
        <p:txBody>
          <a:bodyPr wrap="square">
            <a:spAutoFit/>
          </a:bodyPr>
          <a:lstStyle/>
          <a:p>
            <a:pPr marL="342900" lvl="0" indent="-342900" defTabSz="457200">
              <a:spcBef>
                <a:spcPct val="20000"/>
              </a:spcBef>
              <a:buFont typeface="Arial"/>
              <a:buChar char="•"/>
            </a:pPr>
            <a:r>
              <a:rPr lang="en-US" sz="3200" dirty="0">
                <a:latin typeface="Calibri"/>
              </a:rPr>
              <a:t>Either depolarizing or non-depolarizing</a:t>
            </a:r>
          </a:p>
        </p:txBody>
      </p:sp>
    </p:spTree>
    <p:extLst>
      <p:ext uri="{BB962C8B-B14F-4D97-AF65-F5344CB8AC3E}">
        <p14:creationId xmlns:p14="http://schemas.microsoft.com/office/powerpoint/2010/main" val="36505676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680" y="1403166"/>
            <a:ext cx="7368364" cy="3590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normAutofit fontScale="90000"/>
          </a:bodyPr>
          <a:lstStyle/>
          <a:p>
            <a:r>
              <a:rPr lang="en-US" dirty="0"/>
              <a:t>Rocuronium</a:t>
            </a:r>
            <a:br>
              <a:rPr lang="en-US" dirty="0"/>
            </a:br>
            <a:r>
              <a:rPr lang="en-US" dirty="0"/>
              <a:t>a Quaternary </a:t>
            </a:r>
            <a:r>
              <a:rPr lang="en-US" dirty="0" err="1"/>
              <a:t>Aminosteroid</a:t>
            </a:r>
            <a:endParaRPr lang="en-US" dirty="0"/>
          </a:p>
        </p:txBody>
      </p:sp>
      <p:sp>
        <p:nvSpPr>
          <p:cNvPr id="3" name="Text Placeholder 2"/>
          <p:cNvSpPr>
            <a:spLocks noGrp="1"/>
          </p:cNvSpPr>
          <p:nvPr>
            <p:ph type="body" sz="quarter" idx="10"/>
          </p:nvPr>
        </p:nvSpPr>
        <p:spPr>
          <a:xfrm>
            <a:off x="533400" y="4688840"/>
            <a:ext cx="8503920" cy="1562100"/>
          </a:xfrm>
        </p:spPr>
        <p:txBody>
          <a:bodyPr>
            <a:normAutofit/>
          </a:bodyPr>
          <a:lstStyle/>
          <a:p>
            <a:pPr lvl="0" algn="l" defTabSz="457200" fontAlgn="auto">
              <a:spcBef>
                <a:spcPts val="0"/>
              </a:spcBef>
              <a:spcAft>
                <a:spcPts val="0"/>
              </a:spcAft>
              <a:buFont typeface="Arial" panose="020B0604020202020204" pitchFamily="34" charset="0"/>
              <a:buChar char="•"/>
            </a:pPr>
            <a:r>
              <a:rPr lang="en-US" sz="2000" kern="1200" dirty="0">
                <a:solidFill>
                  <a:prstClr val="black"/>
                </a:solidFill>
                <a:latin typeface="Calibri"/>
              </a:rPr>
              <a:t>Vecuronium analog</a:t>
            </a:r>
          </a:p>
          <a:p>
            <a:pPr lvl="0" algn="l" defTabSz="457200" fontAlgn="auto">
              <a:spcBef>
                <a:spcPts val="0"/>
              </a:spcBef>
              <a:spcAft>
                <a:spcPts val="0"/>
              </a:spcAft>
              <a:buFont typeface="Arial" panose="020B0604020202020204" pitchFamily="34" charset="0"/>
              <a:buChar char="•"/>
            </a:pPr>
            <a:r>
              <a:rPr lang="en-US" sz="2000" kern="1200" dirty="0">
                <a:solidFill>
                  <a:prstClr val="black"/>
                </a:solidFill>
                <a:latin typeface="Calibri"/>
              </a:rPr>
              <a:t>Fast onset – intermediate acting to compete with ACH</a:t>
            </a:r>
          </a:p>
          <a:p>
            <a:pPr lvl="0" algn="l" defTabSz="457200" fontAlgn="auto">
              <a:spcBef>
                <a:spcPts val="0"/>
              </a:spcBef>
              <a:spcAft>
                <a:spcPts val="0"/>
              </a:spcAft>
              <a:buFont typeface="Arial" panose="020B0604020202020204" pitchFamily="34" charset="0"/>
              <a:buChar char="•"/>
            </a:pPr>
            <a:r>
              <a:rPr lang="en-US" sz="2000" kern="1200" dirty="0">
                <a:solidFill>
                  <a:prstClr val="black"/>
                </a:solidFill>
                <a:latin typeface="Calibri"/>
              </a:rPr>
              <a:t>ED90 of 0.3 mg/kg</a:t>
            </a:r>
          </a:p>
          <a:p>
            <a:pPr marL="800100" lvl="1" indent="-342900" defTabSz="457200" fontAlgn="auto">
              <a:spcBef>
                <a:spcPts val="0"/>
              </a:spcBef>
              <a:spcAft>
                <a:spcPts val="0"/>
              </a:spcAft>
              <a:buFont typeface="Arial" panose="020B0604020202020204" pitchFamily="34" charset="0"/>
              <a:buChar char="•"/>
            </a:pPr>
            <a:r>
              <a:rPr lang="en-US" sz="1800" kern="1200" dirty="0">
                <a:solidFill>
                  <a:prstClr val="black"/>
                </a:solidFill>
                <a:latin typeface="Calibri"/>
                <a:ea typeface="+mn-ea"/>
              </a:rPr>
              <a:t>ED90 is the dose required to produce 90% depression of the twitch </a:t>
            </a:r>
            <a:r>
              <a:rPr lang="en-US" sz="1800" kern="1200" dirty="0" smtClean="0">
                <a:solidFill>
                  <a:prstClr val="black"/>
                </a:solidFill>
                <a:latin typeface="Calibri"/>
                <a:ea typeface="+mn-ea"/>
              </a:rPr>
              <a:t>response</a:t>
            </a:r>
            <a:endParaRPr lang="en-US" sz="1800" kern="1200" dirty="0">
              <a:solidFill>
                <a:prstClr val="black"/>
              </a:solidFill>
              <a:latin typeface="Calibri"/>
              <a:ea typeface="+mn-ea"/>
            </a:endParaRPr>
          </a:p>
        </p:txBody>
      </p:sp>
    </p:spTree>
    <p:extLst>
      <p:ext uri="{BB962C8B-B14F-4D97-AF65-F5344CB8AC3E}">
        <p14:creationId xmlns:p14="http://schemas.microsoft.com/office/powerpoint/2010/main" val="39028564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28600" y="1960583"/>
            <a:ext cx="3086100" cy="523220"/>
          </a:xfrm>
        </p:spPr>
        <p:txBody>
          <a:bodyPr/>
          <a:lstStyle/>
          <a:p>
            <a:pPr algn="l"/>
            <a:r>
              <a:rPr lang="en-US" sz="2800" dirty="0"/>
              <a:t>Train-of </a:t>
            </a:r>
            <a:r>
              <a:rPr lang="en-US" sz="2800" dirty="0" smtClean="0"/>
              <a:t>Four (TOF)</a:t>
            </a:r>
            <a:endParaRPr lang="en-US" sz="2800" dirty="0"/>
          </a:p>
        </p:txBody>
      </p:sp>
      <p:sp>
        <p:nvSpPr>
          <p:cNvPr id="3" name="Title 2"/>
          <p:cNvSpPr>
            <a:spLocks noGrp="1"/>
          </p:cNvSpPr>
          <p:nvPr>
            <p:ph type="title"/>
          </p:nvPr>
        </p:nvSpPr>
        <p:spPr/>
        <p:txBody>
          <a:bodyPr>
            <a:normAutofit fontScale="90000"/>
          </a:bodyPr>
          <a:lstStyle/>
          <a:p>
            <a:r>
              <a:rPr lang="en-US" dirty="0"/>
              <a:t>Monitoring the Neuromuscular </a:t>
            </a:r>
            <a:r>
              <a:rPr lang="en-US" dirty="0" smtClean="0"/>
              <a:t/>
            </a:r>
            <a:br>
              <a:rPr lang="en-US" dirty="0" smtClean="0"/>
            </a:br>
            <a:r>
              <a:rPr lang="en-US" dirty="0" smtClean="0"/>
              <a:t>Junction </a:t>
            </a:r>
            <a:r>
              <a:rPr lang="en-US" dirty="0"/>
              <a:t>(NMJ)</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43942" y="1658256"/>
            <a:ext cx="3899807" cy="5199743"/>
          </a:xfrm>
          <a:prstGeom prst="rect">
            <a:avLst/>
          </a:prstGeom>
        </p:spPr>
      </p:pic>
      <p:sp>
        <p:nvSpPr>
          <p:cNvPr id="6" name="TextBox 5"/>
          <p:cNvSpPr txBox="1"/>
          <p:nvPr/>
        </p:nvSpPr>
        <p:spPr>
          <a:xfrm>
            <a:off x="304800" y="3741420"/>
            <a:ext cx="2789674" cy="830997"/>
          </a:xfrm>
          <a:prstGeom prst="rect">
            <a:avLst/>
          </a:prstGeom>
          <a:noFill/>
        </p:spPr>
        <p:txBody>
          <a:bodyPr wrap="none" rtlCol="0">
            <a:spAutoFit/>
          </a:bodyPr>
          <a:lstStyle/>
          <a:p>
            <a:r>
              <a:rPr lang="en-US" sz="2400" dirty="0" smtClean="0">
                <a:solidFill>
                  <a:schemeClr val="tx1"/>
                </a:solidFill>
                <a:latin typeface="Calibri" panose="020F0502020204030204" pitchFamily="34" charset="0"/>
              </a:rPr>
              <a:t>Only used by 10% of </a:t>
            </a:r>
          </a:p>
          <a:p>
            <a:r>
              <a:rPr lang="en-US" sz="2400" dirty="0" smtClean="0">
                <a:solidFill>
                  <a:schemeClr val="tx1"/>
                </a:solidFill>
                <a:latin typeface="Calibri" panose="020F0502020204030204" pitchFamily="34" charset="0"/>
              </a:rPr>
              <a:t>caregivers!</a:t>
            </a:r>
          </a:p>
        </p:txBody>
      </p:sp>
    </p:spTree>
    <p:extLst>
      <p:ext uri="{BB962C8B-B14F-4D97-AF65-F5344CB8AC3E}">
        <p14:creationId xmlns:p14="http://schemas.microsoft.com/office/powerpoint/2010/main" val="20912801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NMJ Receptor Blockade</a:t>
            </a:r>
          </a:p>
        </p:txBody>
      </p:sp>
      <p:sp>
        <p:nvSpPr>
          <p:cNvPr id="3" name="Text Placeholder 2"/>
          <p:cNvSpPr>
            <a:spLocks noGrp="1"/>
          </p:cNvSpPr>
          <p:nvPr>
            <p:ph type="body" sz="quarter" idx="10"/>
          </p:nvPr>
        </p:nvSpPr>
        <p:spPr/>
        <p:txBody>
          <a:bodyPr/>
          <a:lstStyle/>
          <a:p>
            <a:endParaRPr lang="en-US"/>
          </a:p>
        </p:txBody>
      </p:sp>
      <p:pic>
        <p:nvPicPr>
          <p:cNvPr id="4" name="Content Placeholder 5"/>
          <p:cNvPicPr>
            <a:picLocks noChangeAspect="1"/>
          </p:cNvPicPr>
          <p:nvPr/>
        </p:nvPicPr>
        <p:blipFill rotWithShape="1">
          <a:blip r:embed="rId2" cstate="print">
            <a:extLst>
              <a:ext uri="{28A0092B-C50C-407E-A947-70E740481C1C}">
                <a14:useLocalDpi xmlns:a14="http://schemas.microsoft.com/office/drawing/2010/main" val="0"/>
              </a:ext>
            </a:extLst>
          </a:blip>
          <a:srcRect l="7101" t="9363" r="8195" b="2177"/>
          <a:stretch/>
        </p:blipFill>
        <p:spPr>
          <a:xfrm>
            <a:off x="-1" y="1206500"/>
            <a:ext cx="9144001" cy="5537200"/>
          </a:xfrm>
          <a:prstGeom prst="rect">
            <a:avLst/>
          </a:prstGeom>
        </p:spPr>
      </p:pic>
    </p:spTree>
    <p:extLst>
      <p:ext uri="{BB962C8B-B14F-4D97-AF65-F5344CB8AC3E}">
        <p14:creationId xmlns:p14="http://schemas.microsoft.com/office/powerpoint/2010/main" val="34659205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latin typeface="Calibri" panose="020F0502020204030204" pitchFamily="34" charset="0"/>
              </a:rPr>
              <a:t>Obtaining CE Credit</a:t>
            </a:r>
            <a:endParaRPr lang="en-US" dirty="0"/>
          </a:p>
        </p:txBody>
      </p:sp>
      <p:sp>
        <p:nvSpPr>
          <p:cNvPr id="3" name="Content Placeholder 2"/>
          <p:cNvSpPr>
            <a:spLocks noGrp="1"/>
          </p:cNvSpPr>
          <p:nvPr>
            <p:ph idx="1"/>
          </p:nvPr>
        </p:nvSpPr>
        <p:spPr>
          <a:xfrm>
            <a:off x="367191" y="1090871"/>
            <a:ext cx="8448676" cy="5181600"/>
          </a:xfrm>
        </p:spPr>
        <p:txBody>
          <a:bodyPr/>
          <a:lstStyle/>
          <a:p>
            <a:r>
              <a:rPr lang="en-US" dirty="0">
                <a:solidFill>
                  <a:srgbClr val="002060"/>
                </a:solidFill>
                <a:latin typeface="Calibri" panose="020F0502020204030204" pitchFamily="34" charset="0"/>
              </a:rPr>
              <a:t>Claim CE at </a:t>
            </a:r>
            <a:r>
              <a:rPr lang="en-US" dirty="0">
                <a:solidFill>
                  <a:schemeClr val="tx1">
                    <a:lumMod val="40000"/>
                    <a:lumOff val="60000"/>
                  </a:schemeClr>
                </a:solidFill>
                <a:latin typeface="Calibri" panose="020F0502020204030204" pitchFamily="34" charset="0"/>
                <a:hlinkClick r:id="rId2"/>
              </a:rPr>
              <a:t>http://</a:t>
            </a:r>
            <a:r>
              <a:rPr lang="en-US" dirty="0" smtClean="0">
                <a:solidFill>
                  <a:schemeClr val="tx1">
                    <a:lumMod val="40000"/>
                    <a:lumOff val="60000"/>
                  </a:schemeClr>
                </a:solidFill>
                <a:latin typeface="Calibri" panose="020F0502020204030204" pitchFamily="34" charset="0"/>
                <a:hlinkClick r:id="rId2"/>
              </a:rPr>
              <a:t>elearning.ashp.org</a:t>
            </a:r>
            <a:r>
              <a:rPr lang="en-US" dirty="0" smtClean="0">
                <a:solidFill>
                  <a:schemeClr val="tx1">
                    <a:lumMod val="40000"/>
                    <a:lumOff val="60000"/>
                  </a:schemeClr>
                </a:solidFill>
                <a:latin typeface="Calibri" panose="020F0502020204030204" pitchFamily="34" charset="0"/>
              </a:rPr>
              <a:t> </a:t>
            </a:r>
            <a:endParaRPr lang="en-US" dirty="0">
              <a:solidFill>
                <a:schemeClr val="tx1">
                  <a:lumMod val="40000"/>
                  <a:lumOff val="60000"/>
                </a:schemeClr>
              </a:solidFill>
              <a:latin typeface="Calibri" panose="020F0502020204030204" pitchFamily="34" charset="0"/>
            </a:endParaRPr>
          </a:p>
          <a:p>
            <a:r>
              <a:rPr lang="en-US" dirty="0">
                <a:solidFill>
                  <a:srgbClr val="002060"/>
                </a:solidFill>
                <a:latin typeface="Calibri" panose="020F0502020204030204" pitchFamily="34" charset="0"/>
              </a:rPr>
              <a:t>Must earn passing grade of 70% on assessment and complete a short evaluation</a:t>
            </a:r>
          </a:p>
          <a:p>
            <a:r>
              <a:rPr lang="en-US" dirty="0">
                <a:solidFill>
                  <a:srgbClr val="002060"/>
                </a:solidFill>
                <a:latin typeface="Calibri" panose="020F0502020204030204" pitchFamily="34" charset="0"/>
              </a:rPr>
              <a:t>Must claim within 60 days of completion (per ACPE)</a:t>
            </a:r>
          </a:p>
          <a:p>
            <a:r>
              <a:rPr lang="en-US" dirty="0">
                <a:solidFill>
                  <a:srgbClr val="002060"/>
                </a:solidFill>
                <a:latin typeface="Calibri" panose="020F0502020204030204" pitchFamily="34" charset="0"/>
              </a:rPr>
              <a:t>Participants who claimed CE for the live activity may not claim CE for this home-study activity </a:t>
            </a:r>
          </a:p>
          <a:p>
            <a:endParaRPr lang="en-US" dirty="0">
              <a:solidFill>
                <a:srgbClr val="735781"/>
              </a:solidFill>
            </a:endParaRPr>
          </a:p>
        </p:txBody>
      </p:sp>
    </p:spTree>
    <p:extLst>
      <p:ext uri="{BB962C8B-B14F-4D97-AF65-F5344CB8AC3E}">
        <p14:creationId xmlns:p14="http://schemas.microsoft.com/office/powerpoint/2010/main" val="16358969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313" y="404813"/>
            <a:ext cx="8461375" cy="604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64500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Monitoring of the NMJ</a:t>
            </a:r>
            <a:br>
              <a:rPr lang="en-US" dirty="0"/>
            </a:br>
            <a:r>
              <a:rPr lang="en-US" dirty="0"/>
              <a:t>Accelerometer</a:t>
            </a:r>
          </a:p>
        </p:txBody>
      </p:sp>
      <p:pic>
        <p:nvPicPr>
          <p:cNvPr id="5" name="Content Placeholder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335359" y="2470547"/>
            <a:ext cx="4282282" cy="3028950"/>
          </a:xfrm>
          <a:prstGeom prst="rect">
            <a:avLst/>
          </a:prstGeom>
        </p:spPr>
      </p:pic>
      <p:pic>
        <p:nvPicPr>
          <p:cNvPr id="6" name="Content Placeholder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0264" y="1600200"/>
            <a:ext cx="3394472" cy="4525963"/>
          </a:xfrm>
          <a:prstGeom prst="rect">
            <a:avLst/>
          </a:prstGeom>
        </p:spPr>
      </p:pic>
    </p:spTree>
    <p:extLst>
      <p:ext uri="{BB962C8B-B14F-4D97-AF65-F5344CB8AC3E}">
        <p14:creationId xmlns:p14="http://schemas.microsoft.com/office/powerpoint/2010/main" val="31074612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do we “reverse” the effects of  </a:t>
            </a:r>
            <a:r>
              <a:rPr lang="en-US" dirty="0" smtClean="0"/>
              <a:t>neuromuscular blocking agents?</a:t>
            </a:r>
            <a:endParaRPr lang="en-US" dirty="0"/>
          </a:p>
        </p:txBody>
      </p:sp>
      <p:sp>
        <p:nvSpPr>
          <p:cNvPr id="4" name="Content Placeholder 2"/>
          <p:cNvSpPr txBox="1">
            <a:spLocks/>
          </p:cNvSpPr>
          <p:nvPr/>
        </p:nvSpPr>
        <p:spPr>
          <a:xfrm>
            <a:off x="457200" y="1600200"/>
            <a:ext cx="8488680" cy="4525963"/>
          </a:xfrm>
          <a:prstGeom prst="rect">
            <a:avLst/>
          </a:prstGeom>
        </p:spPr>
        <p:txBody>
          <a:bodyPr vert="horz" lIns="91440" tIns="45720" rIns="91440" bIns="45720" rtlCol="0">
            <a:normAutofit fontScale="7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If we are using a depolarizing agent</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Depends on enzymatic elimination (starting at 9 minutes) </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effectLst/>
                <a:uLnTx/>
                <a:uFillTx/>
                <a:latin typeface="Calibri"/>
                <a:ea typeface="+mn-ea"/>
                <a:cs typeface="+mn-cs"/>
              </a:rPr>
              <a:t>Or tincture of time if there is an enzyme deficiency</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If we are using a non-depolarizing agent</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We have to wait until there is evidence of two twitches if we are using a TOF monitor (or an accelerometer)</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effectLst/>
                <a:uLnTx/>
                <a:uFillTx/>
                <a:latin typeface="Calibri"/>
                <a:ea typeface="+mn-ea"/>
                <a:cs typeface="+mn-cs"/>
              </a:rPr>
              <a:t>Tactile quantification is lost at TOF &gt;0.4%</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effectLst/>
                <a:uLnTx/>
                <a:uFillTx/>
                <a:latin typeface="Calibri"/>
                <a:ea typeface="+mn-ea"/>
                <a:cs typeface="+mn-cs"/>
              </a:rPr>
              <a:t>Accelerometers will display the ratio of twitch heights</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Then we must administer an acetycholinesterase inhibitor and an agent to minimize the side effects of these agents</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Thereby raising the level of ACH to compete with the NMB</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What is the optimal dose of inhibitor (neostigmine) </a:t>
            </a:r>
            <a:br>
              <a:rPr kumimoji="0" lang="en-US" sz="3200" b="0" i="0" u="none" strike="noStrike" kern="1200" cap="none" spc="0" normalizeH="0" baseline="0" noProof="0" dirty="0" smtClean="0">
                <a:ln>
                  <a:noFill/>
                </a:ln>
                <a:effectLst/>
                <a:uLnTx/>
                <a:uFillTx/>
                <a:latin typeface="Calibri"/>
                <a:ea typeface="+mn-ea"/>
                <a:cs typeface="+mn-cs"/>
              </a:rPr>
            </a:br>
            <a:r>
              <a:rPr kumimoji="0" lang="en-US" sz="3200" b="0" i="0" u="none" strike="noStrike" kern="1200" cap="none" spc="0" normalizeH="0" baseline="0" noProof="0" dirty="0" smtClean="0">
                <a:ln>
                  <a:noFill/>
                </a:ln>
                <a:effectLst/>
                <a:uLnTx/>
                <a:uFillTx/>
                <a:latin typeface="Calibri"/>
                <a:ea typeface="+mn-ea"/>
                <a:cs typeface="+mn-cs"/>
              </a:rPr>
              <a:t>50 </a:t>
            </a:r>
            <a:r>
              <a:rPr kumimoji="0" lang="el-GR" sz="3200" b="0" i="0" u="none" strike="noStrike" kern="1200" cap="none" spc="0" normalizeH="0" baseline="0" noProof="0" dirty="0" smtClean="0">
                <a:ln>
                  <a:noFill/>
                </a:ln>
                <a:effectLst/>
                <a:uLnTx/>
                <a:uFillTx/>
                <a:latin typeface="Book Antiqua"/>
                <a:ea typeface="+mn-ea"/>
                <a:cs typeface="+mn-cs"/>
              </a:rPr>
              <a:t>μ</a:t>
            </a:r>
            <a:r>
              <a:rPr kumimoji="0" lang="en-US" sz="3200" b="0" i="0" u="none" strike="noStrike" kern="1200" cap="none" spc="0" normalizeH="0" baseline="0" noProof="0" dirty="0" smtClean="0">
                <a:ln>
                  <a:noFill/>
                </a:ln>
                <a:effectLst/>
                <a:uLnTx/>
                <a:uFillTx/>
                <a:latin typeface="Book Antiqua"/>
                <a:ea typeface="+mn-ea"/>
                <a:cs typeface="+mn-cs"/>
              </a:rPr>
              <a:t>g/kg?</a:t>
            </a:r>
            <a:endParaRPr kumimoji="0" lang="en-US" sz="3200" b="0" i="0" u="none" strike="noStrike" kern="1200" cap="none" spc="0" normalizeH="0" baseline="0" noProof="0" dirty="0" smtClean="0">
              <a:ln>
                <a:noFill/>
              </a:ln>
              <a:effectLst/>
              <a:uLnTx/>
              <a:uFillTx/>
              <a:latin typeface="Calibri"/>
              <a:ea typeface="+mn-ea"/>
              <a:cs typeface="+mn-cs"/>
            </a:endParaRPr>
          </a:p>
        </p:txBody>
      </p:sp>
    </p:spTree>
    <p:extLst>
      <p:ext uri="{BB962C8B-B14F-4D97-AF65-F5344CB8AC3E}">
        <p14:creationId xmlns:p14="http://schemas.microsoft.com/office/powerpoint/2010/main" val="31506799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normAutofit fontScale="90000"/>
          </a:bodyPr>
          <a:lstStyle/>
          <a:p>
            <a:r>
              <a:rPr lang="en-US" dirty="0"/>
              <a:t>Should this continue to be the</a:t>
            </a:r>
            <a:br>
              <a:rPr lang="en-US" dirty="0"/>
            </a:br>
            <a:r>
              <a:rPr lang="en-US" dirty="0"/>
              <a:t>standard of care?</a:t>
            </a:r>
          </a:p>
        </p:txBody>
      </p:sp>
      <p:sp>
        <p:nvSpPr>
          <p:cNvPr id="5" name="Text Placeholder 6"/>
          <p:cNvSpPr txBox="1">
            <a:spLocks/>
          </p:cNvSpPr>
          <p:nvPr/>
        </p:nvSpPr>
        <p:spPr>
          <a:xfrm>
            <a:off x="457200" y="1535113"/>
            <a:ext cx="4040188" cy="639762"/>
          </a:xfrm>
          <a:prstGeom prst="rect">
            <a:avLst/>
          </a:prstGeom>
        </p:spPr>
        <p:txBody>
          <a:bodyPr vert="horz" lIns="91440" tIns="45720" rIns="91440" bIns="45720" rtlCol="0" anchor="b">
            <a:normAutofit fontScale="85000" lnSpcReduction="20000"/>
          </a:bodyPr>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2400" b="1" i="0" u="none" strike="noStrike" kern="1200" cap="none" spc="0" normalizeH="0" baseline="0" noProof="0" dirty="0" smtClean="0">
                <a:ln>
                  <a:noFill/>
                </a:ln>
                <a:solidFill>
                  <a:sysClr val="windowText" lastClr="000000"/>
                </a:solidFill>
                <a:effectLst/>
                <a:uLnTx/>
                <a:uFillTx/>
                <a:latin typeface="Calibri"/>
                <a:ea typeface="+mn-ea"/>
                <a:cs typeface="+mn-cs"/>
              </a:rPr>
              <a:t>By reversing NMB to create a state of organophosphate poisoning?</a:t>
            </a:r>
            <a:endParaRPr kumimoji="0" lang="en-US" sz="2400" b="1" i="0" u="none" strike="noStrike" kern="1200" cap="none" spc="0" normalizeH="0" baseline="0" noProof="0" dirty="0">
              <a:ln>
                <a:noFill/>
              </a:ln>
              <a:solidFill>
                <a:sysClr val="windowText" lastClr="000000"/>
              </a:solidFill>
              <a:effectLst/>
              <a:uLnTx/>
              <a:uFillTx/>
              <a:latin typeface="Calibri"/>
              <a:ea typeface="+mn-ea"/>
              <a:cs typeface="+mn-cs"/>
            </a:endParaRPr>
          </a:p>
        </p:txBody>
      </p:sp>
      <p:pic>
        <p:nvPicPr>
          <p:cNvPr id="6" name="Content Placeholder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2209800"/>
            <a:ext cx="3962400" cy="4343399"/>
          </a:xfrm>
          <a:prstGeom prst="rect">
            <a:avLst/>
          </a:prstGeom>
        </p:spPr>
      </p:pic>
      <p:sp>
        <p:nvSpPr>
          <p:cNvPr id="7" name="Text Placeholder 8"/>
          <p:cNvSpPr txBox="1">
            <a:spLocks/>
          </p:cNvSpPr>
          <p:nvPr/>
        </p:nvSpPr>
        <p:spPr>
          <a:xfrm>
            <a:off x="4645025" y="1535113"/>
            <a:ext cx="4041775" cy="639762"/>
          </a:xfrm>
          <a:prstGeom prst="rect">
            <a:avLst/>
          </a:prstGeom>
        </p:spPr>
        <p:txBody>
          <a:bodyPr vert="horz" lIns="91440" tIns="45720" rIns="91440" bIns="45720" rtlCol="0" anchor="b">
            <a:normAutofit/>
          </a:bodyPr>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2400" b="1" i="0" u="none" strike="noStrike" kern="1200" cap="none" spc="0" normalizeH="0" baseline="0" noProof="0" dirty="0" smtClean="0">
                <a:ln>
                  <a:noFill/>
                </a:ln>
                <a:solidFill>
                  <a:sysClr val="windowText" lastClr="000000"/>
                </a:solidFill>
                <a:effectLst/>
                <a:uLnTx/>
                <a:uFillTx/>
                <a:latin typeface="Calibri"/>
                <a:ea typeface="+mn-ea"/>
                <a:cs typeface="+mn-cs"/>
              </a:rPr>
              <a:t>Signs and symptoms</a:t>
            </a:r>
            <a:endParaRPr kumimoji="0" lang="en-US" sz="2400" b="1" i="0" u="none" strike="noStrike" kern="1200" cap="none" spc="0" normalizeH="0" baseline="0" noProof="0" dirty="0">
              <a:ln>
                <a:noFill/>
              </a:ln>
              <a:solidFill>
                <a:sysClr val="windowText" lastClr="000000"/>
              </a:solidFill>
              <a:effectLst/>
              <a:uLnTx/>
              <a:uFillTx/>
              <a:latin typeface="Calibri"/>
              <a:ea typeface="+mn-ea"/>
              <a:cs typeface="+mn-cs"/>
            </a:endParaRPr>
          </a:p>
        </p:txBody>
      </p:sp>
      <p:pic>
        <p:nvPicPr>
          <p:cNvPr id="8" name="Content Placeholder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7200" y="2174874"/>
            <a:ext cx="4205465" cy="4378325"/>
          </a:xfrm>
          <a:prstGeom prst="rect">
            <a:avLst/>
          </a:prstGeom>
        </p:spPr>
      </p:pic>
    </p:spTree>
    <p:extLst>
      <p:ext uri="{BB962C8B-B14F-4D97-AF65-F5344CB8AC3E}">
        <p14:creationId xmlns:p14="http://schemas.microsoft.com/office/powerpoint/2010/main" val="5654254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20938"/>
            <a:ext cx="8229600" cy="1143000"/>
          </a:xfrm>
        </p:spPr>
        <p:txBody>
          <a:bodyPr/>
          <a:lstStyle/>
          <a:p>
            <a:r>
              <a:rPr lang="en-US" dirty="0"/>
              <a:t>Neostigmine</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3355975"/>
            <a:ext cx="6400800" cy="2024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66781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New FDA Regulations</a:t>
            </a:r>
          </a:p>
        </p:txBody>
      </p:sp>
      <p:pic>
        <p:nvPicPr>
          <p:cNvPr id="5"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0799" y="952500"/>
            <a:ext cx="6619462" cy="5778500"/>
          </a:xfrm>
          <a:prstGeom prst="rect">
            <a:avLst/>
          </a:prstGeom>
        </p:spPr>
      </p:pic>
    </p:spTree>
    <p:extLst>
      <p:ext uri="{BB962C8B-B14F-4D97-AF65-F5344CB8AC3E}">
        <p14:creationId xmlns:p14="http://schemas.microsoft.com/office/powerpoint/2010/main" val="3705121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Generic Neostigmine</a:t>
            </a: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652"/>
          <a:stretch/>
        </p:blipFill>
        <p:spPr bwMode="auto">
          <a:xfrm>
            <a:off x="1079500" y="1077913"/>
            <a:ext cx="7051208" cy="5691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51372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Should this continue to be the</a:t>
            </a:r>
            <a:br>
              <a:rPr lang="en-US" dirty="0"/>
            </a:br>
            <a:r>
              <a:rPr lang="en-US" dirty="0"/>
              <a:t>standard of care?</a:t>
            </a:r>
          </a:p>
        </p:txBody>
      </p:sp>
      <p:sp>
        <p:nvSpPr>
          <p:cNvPr id="6"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Are we really adequately monitoring the pharmacodynamics of our NMB agents?</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Using the TOF correctly?</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Are we keeping the patients too paralyzed in fear of appearing to let them move (signs of life)</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effectLst/>
                <a:uLnTx/>
                <a:uFillTx/>
                <a:latin typeface="Calibri"/>
                <a:ea typeface="+mn-ea"/>
                <a:cs typeface="+mn-cs"/>
              </a:rPr>
              <a:t>Is this really a sign of a bad anesthetic?</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What happens if surgery is stopped suddenly?</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effectLst/>
                <a:uLnTx/>
                <a:uFillTx/>
                <a:latin typeface="Calibri"/>
                <a:ea typeface="+mn-ea"/>
                <a:cs typeface="+mn-cs"/>
              </a:rPr>
              <a:t>Can we adequately/predictably reverse our paralysis? </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What if we can’t intubate/ventilate after RSI?</a:t>
            </a:r>
            <a:endParaRPr kumimoji="0" lang="en-US" sz="2800" b="0" i="0" u="none" strike="noStrike" kern="1200" cap="none" spc="0" normalizeH="0" baseline="0" noProof="0" dirty="0">
              <a:ln>
                <a:noFill/>
              </a:ln>
              <a:effectLst/>
              <a:uLnTx/>
              <a:uFillTx/>
              <a:latin typeface="Calibri"/>
              <a:ea typeface="+mn-ea"/>
              <a:cs typeface="+mn-cs"/>
            </a:endParaRPr>
          </a:p>
        </p:txBody>
      </p:sp>
    </p:spTree>
    <p:extLst>
      <p:ext uri="{BB962C8B-B14F-4D97-AF65-F5344CB8AC3E}">
        <p14:creationId xmlns:p14="http://schemas.microsoft.com/office/powerpoint/2010/main" val="19967279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28600" y="6467889"/>
            <a:ext cx="8686800" cy="369332"/>
          </a:xfrm>
        </p:spPr>
        <p:txBody>
          <a:bodyPr/>
          <a:lstStyle/>
          <a:p>
            <a:r>
              <a:rPr lang="en-US" i="1" dirty="0"/>
              <a:t>Anesthesia Patient Safety Foundation Newsletter</a:t>
            </a:r>
            <a:r>
              <a:rPr lang="en-US" dirty="0"/>
              <a:t>. 2016; 30:45-76</a:t>
            </a:r>
            <a:r>
              <a:rPr lang="en-US" dirty="0" smtClean="0"/>
              <a:t>.</a:t>
            </a:r>
            <a:endParaRPr lang="en-US" dirty="0"/>
          </a:p>
        </p:txBody>
      </p:sp>
      <p:sp>
        <p:nvSpPr>
          <p:cNvPr id="3" name="Title 2"/>
          <p:cNvSpPr>
            <a:spLocks noGrp="1"/>
          </p:cNvSpPr>
          <p:nvPr>
            <p:ph type="title"/>
          </p:nvPr>
        </p:nvSpPr>
        <p:spPr/>
        <p:txBody>
          <a:bodyPr/>
          <a:lstStyle/>
          <a:p>
            <a:r>
              <a:rPr lang="en-US" dirty="0"/>
              <a:t>Enter Sugammadex</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218" y="1600200"/>
            <a:ext cx="6270182" cy="4648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294474" y="2200940"/>
            <a:ext cx="2681886" cy="2031325"/>
          </a:xfrm>
          <a:prstGeom prst="rect">
            <a:avLst/>
          </a:prstGeom>
          <a:noFill/>
        </p:spPr>
        <p:txBody>
          <a:bodyPr wrap="square" rtlCol="0">
            <a:spAutoFit/>
          </a:bodyPr>
          <a:lstStyle/>
          <a:p>
            <a:pPr defTabSz="457200"/>
            <a:r>
              <a:rPr lang="en-US" dirty="0" smtClean="0">
                <a:solidFill>
                  <a:prstClr val="black"/>
                </a:solidFill>
                <a:latin typeface="Calibri"/>
              </a:rPr>
              <a:t>-Rigid ring shaped sugars</a:t>
            </a:r>
          </a:p>
          <a:p>
            <a:pPr defTabSz="457200"/>
            <a:r>
              <a:rPr lang="en-US" dirty="0" smtClean="0">
                <a:solidFill>
                  <a:prstClr val="black"/>
                </a:solidFill>
                <a:latin typeface="Calibri"/>
              </a:rPr>
              <a:t>-Outside is hydrophilic water soluble</a:t>
            </a:r>
          </a:p>
          <a:p>
            <a:pPr defTabSz="457200"/>
            <a:r>
              <a:rPr lang="en-US" dirty="0" smtClean="0">
                <a:solidFill>
                  <a:prstClr val="black"/>
                </a:solidFill>
                <a:latin typeface="Calibri"/>
              </a:rPr>
              <a:t>-The hole in the middle of the ring is hydrophobic that permits lipophilic moieties to enter</a:t>
            </a:r>
          </a:p>
        </p:txBody>
      </p:sp>
    </p:spTree>
    <p:extLst>
      <p:ext uri="{BB962C8B-B14F-4D97-AF65-F5344CB8AC3E}">
        <p14:creationId xmlns:p14="http://schemas.microsoft.com/office/powerpoint/2010/main" val="11228281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Sugammadex</a:t>
            </a:r>
          </a:p>
        </p:txBody>
      </p:sp>
      <p:sp>
        <p:nvSpPr>
          <p:cNvPr id="4" name="Text Placeholder 3"/>
          <p:cNvSpPr>
            <a:spLocks noGrp="1"/>
          </p:cNvSpPr>
          <p:nvPr>
            <p:ph type="body" sz="quarter" idx="10"/>
          </p:nvPr>
        </p:nvSpPr>
        <p:spPr>
          <a:xfrm>
            <a:off x="228600" y="6117937"/>
            <a:ext cx="8686800" cy="381000"/>
          </a:xfrm>
        </p:spPr>
        <p:txBody>
          <a:bodyPr/>
          <a:lstStyle/>
          <a:p>
            <a:r>
              <a:rPr lang="en-US" i="1" dirty="0"/>
              <a:t>Anesthesia Patient Safety Foundation Newsletter</a:t>
            </a:r>
            <a:r>
              <a:rPr lang="en-US" dirty="0"/>
              <a:t>. 2016; 30:45-76.</a:t>
            </a:r>
          </a:p>
        </p:txBody>
      </p:sp>
      <p:sp>
        <p:nvSpPr>
          <p:cNvPr id="5" name="Content Placeholder 2"/>
          <p:cNvSpPr txBox="1">
            <a:spLocks/>
          </p:cNvSpPr>
          <p:nvPr/>
        </p:nvSpPr>
        <p:spPr>
          <a:xfrm>
            <a:off x="457200" y="1371600"/>
            <a:ext cx="85344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It was developed to selectively bind rocuronium (fast, short acting, non-depolarizing steroid NMB agent)</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It binds to vecuronium with much lower affinity</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It has no affinity for other NMB agents</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SDC, mivacurium, atracurium, or cisatracurium</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First human studies in 2005</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Has been given to 6000 patients in trials</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3200" b="0" i="0" u="none" strike="noStrike" kern="1200" cap="none" spc="0" normalizeH="0" baseline="0" noProof="0" dirty="0">
              <a:ln>
                <a:noFill/>
              </a:ln>
              <a:effectLst/>
              <a:uLnTx/>
              <a:uFillTx/>
              <a:latin typeface="Calibri"/>
              <a:ea typeface="+mn-ea"/>
              <a:cs typeface="+mn-cs"/>
            </a:endParaRPr>
          </a:p>
        </p:txBody>
      </p:sp>
    </p:spTree>
    <p:extLst>
      <p:ext uri="{BB962C8B-B14F-4D97-AF65-F5344CB8AC3E}">
        <p14:creationId xmlns:p14="http://schemas.microsoft.com/office/powerpoint/2010/main" val="37144273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latin typeface="Calibri" panose="020F0502020204030204" pitchFamily="34" charset="0"/>
              </a:rPr>
              <a:t>Activity Resources</a:t>
            </a:r>
            <a:endParaRPr lang="en-US" dirty="0"/>
          </a:p>
        </p:txBody>
      </p:sp>
      <p:sp>
        <p:nvSpPr>
          <p:cNvPr id="3" name="Content Placeholder 2"/>
          <p:cNvSpPr>
            <a:spLocks noGrp="1"/>
          </p:cNvSpPr>
          <p:nvPr>
            <p:ph idx="1"/>
          </p:nvPr>
        </p:nvSpPr>
        <p:spPr>
          <a:xfrm>
            <a:off x="494782" y="1154666"/>
            <a:ext cx="8448676" cy="5181600"/>
          </a:xfrm>
        </p:spPr>
        <p:txBody>
          <a:bodyPr/>
          <a:lstStyle/>
          <a:p>
            <a:r>
              <a:rPr lang="en-US" dirty="0">
                <a:solidFill>
                  <a:srgbClr val="002060"/>
                </a:solidFill>
                <a:latin typeface="Calibri" panose="020F0502020204030204" pitchFamily="34" charset="0"/>
              </a:rPr>
              <a:t>Download the activity resources </a:t>
            </a:r>
          </a:p>
          <a:p>
            <a:pPr lvl="1"/>
            <a:r>
              <a:rPr lang="en-US" sz="3200" dirty="0">
                <a:solidFill>
                  <a:srgbClr val="002060"/>
                </a:solidFill>
                <a:latin typeface="Calibri" panose="020F0502020204030204" pitchFamily="34" charset="0"/>
                <a:ea typeface="+mn-ea"/>
              </a:rPr>
              <a:t>Handout, which includes the slides and a copy of the assessment test (for reference only)</a:t>
            </a:r>
          </a:p>
          <a:p>
            <a:r>
              <a:rPr lang="en-US" dirty="0">
                <a:solidFill>
                  <a:srgbClr val="002060"/>
                </a:solidFill>
                <a:latin typeface="Calibri" panose="020F0502020204030204" pitchFamily="34" charset="0"/>
              </a:rPr>
              <a:t>Click “Being Activity” to proceed</a:t>
            </a:r>
          </a:p>
          <a:p>
            <a:endParaRPr lang="en-US" dirty="0">
              <a:solidFill>
                <a:srgbClr val="002060"/>
              </a:solidFill>
              <a:latin typeface="Calibri" panose="020F0502020204030204" pitchFamily="34" charset="0"/>
            </a:endParaRPr>
          </a:p>
          <a:p>
            <a:endParaRPr lang="en-US" dirty="0">
              <a:solidFill>
                <a:srgbClr val="002060"/>
              </a:solidFill>
              <a:latin typeface="Calibri" panose="020F0502020204030204" pitchFamily="34" charset="0"/>
            </a:endParaRPr>
          </a:p>
          <a:p>
            <a:pPr marL="0" indent="0" algn="ctr">
              <a:buNone/>
            </a:pPr>
            <a:r>
              <a:rPr lang="en-US" u="sng" dirty="0">
                <a:solidFill>
                  <a:srgbClr val="002060"/>
                </a:solidFill>
                <a:latin typeface="Calibri" panose="020F0502020204030204" pitchFamily="34" charset="0"/>
              </a:rPr>
              <a:t>Begin Activity</a:t>
            </a:r>
          </a:p>
          <a:p>
            <a:endParaRPr lang="en-US" dirty="0">
              <a:solidFill>
                <a:srgbClr val="735781"/>
              </a:solidFill>
            </a:endParaRPr>
          </a:p>
        </p:txBody>
      </p:sp>
    </p:spTree>
    <p:extLst>
      <p:ext uri="{BB962C8B-B14F-4D97-AF65-F5344CB8AC3E}">
        <p14:creationId xmlns:p14="http://schemas.microsoft.com/office/powerpoint/2010/main" val="27168888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Sugammadex</a:t>
            </a:r>
          </a:p>
        </p:txBody>
      </p:sp>
      <p:sp>
        <p:nvSpPr>
          <p:cNvPr id="4" name="Text Placeholder 3"/>
          <p:cNvSpPr>
            <a:spLocks noGrp="1"/>
          </p:cNvSpPr>
          <p:nvPr>
            <p:ph type="body" sz="quarter" idx="10"/>
          </p:nvPr>
        </p:nvSpPr>
        <p:spPr>
          <a:xfrm>
            <a:off x="228600" y="6156037"/>
            <a:ext cx="8686800" cy="381000"/>
          </a:xfrm>
        </p:spPr>
        <p:txBody>
          <a:bodyPr/>
          <a:lstStyle/>
          <a:p>
            <a:r>
              <a:rPr lang="en-US" i="1" dirty="0" smtClean="0"/>
              <a:t>Anesthesia Patient Safety Foundation Newsletter</a:t>
            </a:r>
            <a:r>
              <a:rPr lang="en-US" dirty="0" smtClean="0"/>
              <a:t>. 2016; 30:45-76.</a:t>
            </a:r>
            <a:endParaRPr lang="en-US" dirty="0"/>
          </a:p>
        </p:txBody>
      </p:sp>
      <p:sp>
        <p:nvSpPr>
          <p:cNvPr id="5" name="Content Placeholder 2"/>
          <p:cNvSpPr txBox="1">
            <a:spLocks/>
          </p:cNvSpPr>
          <p:nvPr/>
        </p:nvSpPr>
        <p:spPr>
          <a:xfrm>
            <a:off x="457200" y="1346200"/>
            <a:ext cx="8229600" cy="4525963"/>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European Union approval in 2008</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FDA new drug application (NDA) in 2007 </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Concerns centered around safety</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effectLst/>
                <a:uLnTx/>
                <a:uFillTx/>
                <a:latin typeface="Calibri"/>
                <a:ea typeface="+mn-ea"/>
                <a:cs typeface="+mn-cs"/>
              </a:rPr>
              <a:t>Re-exposure (hypersensitivity, anaphylaxis)</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effectLst/>
                <a:uLnTx/>
                <a:uFillTx/>
                <a:latin typeface="Calibri"/>
                <a:ea typeface="+mn-ea"/>
                <a:cs typeface="+mn-cs"/>
              </a:rPr>
              <a:t>Bleeding </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effectLst/>
                <a:uLnTx/>
                <a:uFillTx/>
                <a:latin typeface="Calibri"/>
                <a:ea typeface="+mn-ea"/>
                <a:cs typeface="+mn-cs"/>
              </a:rPr>
              <a:t>Cardiac arrhythmias, prolonged QT interval</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In 2013, bleeding and cardiac issues resolved</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In 2014, reports demonstrated 1 patient met the anaphylaxis criteria after 16 mg/kg</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Mechanism unclear – no tryptase or IgE, IgG</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FDA approval December 2015</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3200" b="0" i="0" u="none" strike="noStrike" kern="1200" cap="none" spc="0" normalizeH="0" baseline="0" noProof="0" dirty="0">
              <a:ln>
                <a:noFill/>
              </a:ln>
              <a:effectLst/>
              <a:uLnTx/>
              <a:uFillTx/>
              <a:latin typeface="Calibri"/>
              <a:ea typeface="+mn-ea"/>
              <a:cs typeface="+mn-cs"/>
            </a:endParaRPr>
          </a:p>
        </p:txBody>
      </p:sp>
    </p:spTree>
    <p:extLst>
      <p:ext uri="{BB962C8B-B14F-4D97-AF65-F5344CB8AC3E}">
        <p14:creationId xmlns:p14="http://schemas.microsoft.com/office/powerpoint/2010/main" val="24841350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Sugammadex for Reversal of </a:t>
            </a:r>
            <a:r>
              <a:rPr lang="en-US" dirty="0" smtClean="0"/>
              <a:t/>
            </a:r>
            <a:br>
              <a:rPr lang="en-US" dirty="0" smtClean="0"/>
            </a:br>
            <a:r>
              <a:rPr lang="en-US" dirty="0" smtClean="0"/>
              <a:t>Neuromuscular </a:t>
            </a:r>
            <a:r>
              <a:rPr lang="en-US" dirty="0"/>
              <a:t>Blockade</a:t>
            </a:r>
          </a:p>
        </p:txBody>
      </p:sp>
      <p:sp>
        <p:nvSpPr>
          <p:cNvPr id="5"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Can reverse neuromuscular blockade</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Moderate block 2 mg/kg (one or two twitches)</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effectLst/>
                <a:uLnTx/>
                <a:uFillTx/>
                <a:latin typeface="Calibri"/>
                <a:ea typeface="+mn-ea"/>
                <a:cs typeface="+mn-cs"/>
              </a:rPr>
              <a:t>Mean time to recovery 1.5 minutes  – TOF 0.9</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effectLst/>
                <a:uLnTx/>
                <a:uFillTx/>
                <a:latin typeface="Calibri"/>
                <a:ea typeface="+mn-ea"/>
                <a:cs typeface="+mn-cs"/>
              </a:rPr>
              <a:t>19 minutes for neostigmine</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Deep blockade – 4 mg/kg (PTC of 1-2) in 3 minutes</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Neostigmine is not able to do this</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Can reverse rocuronium dose 1.2 mg/kg</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16 mg/kg faster than spontaneous recovery from SDC</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3200" b="0" i="0" u="none" strike="noStrike" kern="1200" cap="none" spc="0" normalizeH="0" baseline="0" noProof="0" dirty="0">
              <a:ln>
                <a:noFill/>
              </a:ln>
              <a:effectLst/>
              <a:uLnTx/>
              <a:uFillTx/>
              <a:latin typeface="Calibri"/>
              <a:ea typeface="+mn-ea"/>
              <a:cs typeface="+mn-cs"/>
            </a:endParaRPr>
          </a:p>
        </p:txBody>
      </p:sp>
      <p:sp>
        <p:nvSpPr>
          <p:cNvPr id="6" name="TextBox 5"/>
          <p:cNvSpPr txBox="1"/>
          <p:nvPr/>
        </p:nvSpPr>
        <p:spPr>
          <a:xfrm>
            <a:off x="121920" y="6173669"/>
            <a:ext cx="4251960" cy="369332"/>
          </a:xfrm>
          <a:prstGeom prst="rect">
            <a:avLst/>
          </a:prstGeom>
          <a:noFill/>
        </p:spPr>
        <p:txBody>
          <a:bodyPr wrap="square" rtlCol="0">
            <a:spAutoFit/>
          </a:bodyPr>
          <a:lstStyle/>
          <a:p>
            <a:pPr defTabSz="457200"/>
            <a:r>
              <a:rPr lang="en-US" dirty="0">
                <a:solidFill>
                  <a:prstClr val="black"/>
                </a:solidFill>
                <a:latin typeface="Calibri"/>
              </a:rPr>
              <a:t>PTC=post-tetanic counts</a:t>
            </a:r>
          </a:p>
        </p:txBody>
      </p:sp>
      <p:sp>
        <p:nvSpPr>
          <p:cNvPr id="9" name="Text Placeholder 3"/>
          <p:cNvSpPr>
            <a:spLocks noGrp="1"/>
          </p:cNvSpPr>
          <p:nvPr>
            <p:ph type="body" sz="quarter" idx="10"/>
          </p:nvPr>
        </p:nvSpPr>
        <p:spPr>
          <a:xfrm>
            <a:off x="228600" y="6384637"/>
            <a:ext cx="8686800" cy="381000"/>
          </a:xfrm>
        </p:spPr>
        <p:txBody>
          <a:bodyPr/>
          <a:lstStyle/>
          <a:p>
            <a:r>
              <a:rPr lang="en-US" i="1" dirty="0" smtClean="0"/>
              <a:t>Anesthesia Patient Safety Foundation Newsletter</a:t>
            </a:r>
            <a:r>
              <a:rPr lang="en-US" dirty="0" smtClean="0"/>
              <a:t>. 2016; 30:45-76.</a:t>
            </a:r>
            <a:endParaRPr lang="en-US" dirty="0"/>
          </a:p>
        </p:txBody>
      </p:sp>
    </p:spTree>
    <p:extLst>
      <p:ext uri="{BB962C8B-B14F-4D97-AF65-F5344CB8AC3E}">
        <p14:creationId xmlns:p14="http://schemas.microsoft.com/office/powerpoint/2010/main" val="7605454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nb-NO" dirty="0"/>
              <a:t>Jones RK et al. </a:t>
            </a:r>
            <a:r>
              <a:rPr lang="nb-NO" i="1" dirty="0"/>
              <a:t>Anesthesiology</a:t>
            </a:r>
            <a:r>
              <a:rPr lang="nb-NO" dirty="0"/>
              <a:t>. 2008; 109:816-24.</a:t>
            </a:r>
            <a:endParaRPr lang="en-US" dirty="0"/>
          </a:p>
        </p:txBody>
      </p:sp>
      <p:sp>
        <p:nvSpPr>
          <p:cNvPr id="3" name="Title 2"/>
          <p:cNvSpPr>
            <a:spLocks noGrp="1"/>
          </p:cNvSpPr>
          <p:nvPr>
            <p:ph type="title"/>
          </p:nvPr>
        </p:nvSpPr>
        <p:spPr/>
        <p:txBody>
          <a:bodyPr>
            <a:normAutofit fontScale="90000"/>
          </a:bodyPr>
          <a:lstStyle/>
          <a:p>
            <a:r>
              <a:rPr lang="en-US" dirty="0"/>
              <a:t>Recovery Times</a:t>
            </a:r>
            <a:br>
              <a:rPr lang="en-US" dirty="0"/>
            </a:br>
            <a:r>
              <a:rPr lang="en-US" dirty="0"/>
              <a:t>Sugammadex vs. Neostigmine</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478598"/>
            <a:ext cx="7761767" cy="46003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60654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Case</a:t>
            </a:r>
            <a:endParaRPr lang="en-US" dirty="0"/>
          </a:p>
        </p:txBody>
      </p:sp>
      <p:sp>
        <p:nvSpPr>
          <p:cNvPr id="3" name="Text Placeholder 2"/>
          <p:cNvSpPr>
            <a:spLocks noGrp="1"/>
          </p:cNvSpPr>
          <p:nvPr>
            <p:ph type="body" sz="quarter" idx="11"/>
          </p:nvPr>
        </p:nvSpPr>
        <p:spPr/>
        <p:txBody>
          <a:bodyPr/>
          <a:lstStyle/>
          <a:p>
            <a:r>
              <a:rPr lang="en-US" dirty="0" smtClean="0">
                <a:solidFill>
                  <a:schemeClr val="tx1"/>
                </a:solidFill>
              </a:rPr>
              <a:t>25 year-old male scheduled for laparoscopic appendectomy</a:t>
            </a:r>
          </a:p>
          <a:p>
            <a:r>
              <a:rPr lang="en-US" dirty="0" smtClean="0">
                <a:solidFill>
                  <a:schemeClr val="tx1"/>
                </a:solidFill>
              </a:rPr>
              <a:t>Past Medical History (PMH) not an issue</a:t>
            </a:r>
          </a:p>
          <a:p>
            <a:r>
              <a:rPr lang="en-US" dirty="0" smtClean="0">
                <a:solidFill>
                  <a:schemeClr val="tx1"/>
                </a:solidFill>
              </a:rPr>
              <a:t>Body Mass Index (BMI) 45 kg/m</a:t>
            </a:r>
            <a:r>
              <a:rPr lang="en-US" baseline="30000" dirty="0" smtClean="0">
                <a:solidFill>
                  <a:schemeClr val="tx1"/>
                </a:solidFill>
              </a:rPr>
              <a:t>2</a:t>
            </a:r>
          </a:p>
          <a:p>
            <a:r>
              <a:rPr lang="en-US" dirty="0" smtClean="0">
                <a:solidFill>
                  <a:schemeClr val="tx1"/>
                </a:solidFill>
              </a:rPr>
              <a:t>Mallampatti 3 (uvula not well visualized)</a:t>
            </a:r>
            <a:endParaRPr lang="en-US" dirty="0">
              <a:solidFill>
                <a:schemeClr val="tx1"/>
              </a:solidFill>
            </a:endParaRPr>
          </a:p>
        </p:txBody>
      </p:sp>
    </p:spTree>
    <p:extLst>
      <p:ext uri="{BB962C8B-B14F-4D97-AF65-F5344CB8AC3E}">
        <p14:creationId xmlns:p14="http://schemas.microsoft.com/office/powerpoint/2010/main" val="29246491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Raises Issues </a:t>
            </a:r>
          </a:p>
        </p:txBody>
      </p:sp>
      <p:sp>
        <p:nvSpPr>
          <p:cNvPr id="5" name="Content Placeholder 2"/>
          <p:cNvSpPr txBox="1">
            <a:spLocks/>
          </p:cNvSpPr>
          <p:nvPr/>
        </p:nvSpPr>
        <p:spPr>
          <a:xfrm>
            <a:off x="457200" y="1600200"/>
            <a:ext cx="8229600" cy="4525963"/>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The patient needs their airway secured as quickly as possible to minimize aspiration risk</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What is the best agent to accomplish this?</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For many succinylcholine, but there are issues</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effectLst/>
                <a:uLnTx/>
                <a:uFillTx/>
                <a:latin typeface="Calibri"/>
                <a:ea typeface="+mn-ea"/>
                <a:cs typeface="+mn-cs"/>
              </a:rPr>
              <a:t>Myalgia,  hyperkalemia</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Now rocuronium 1.2 mg/kg provides intubating conditions as fast as succinylcholine</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What to do if we can’t intubate/ventilate?</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Now which is better?</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endParaRPr kumimoji="0" lang="en-US" sz="2400" b="0" i="0" u="none" strike="noStrike" kern="1200" cap="none" spc="0" normalizeH="0" baseline="0" noProof="0" dirty="0">
              <a:ln>
                <a:noFill/>
              </a:ln>
              <a:effectLst/>
              <a:uLnTx/>
              <a:uFillTx/>
              <a:latin typeface="Calibri"/>
              <a:ea typeface="+mn-ea"/>
              <a:cs typeface="+mn-cs"/>
            </a:endParaRPr>
          </a:p>
        </p:txBody>
      </p:sp>
    </p:spTree>
    <p:extLst>
      <p:ext uri="{BB962C8B-B14F-4D97-AF65-F5344CB8AC3E}">
        <p14:creationId xmlns:p14="http://schemas.microsoft.com/office/powerpoint/2010/main" val="34251868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p:txBody>
          <a:bodyPr/>
          <a:lstStyle/>
          <a:p>
            <a:pPr algn="l"/>
            <a:r>
              <a:rPr lang="en-US" dirty="0" smtClean="0"/>
              <a:t>Time for a Decision</a:t>
            </a:r>
            <a:br>
              <a:rPr lang="en-US" dirty="0" smtClean="0"/>
            </a:br>
            <a:r>
              <a:rPr lang="en-US" dirty="0" smtClean="0"/>
              <a:t>Which drug would you suggest?</a:t>
            </a:r>
            <a:endParaRPr lang="en-US" dirty="0"/>
          </a:p>
        </p:txBody>
      </p:sp>
      <p:sp>
        <p:nvSpPr>
          <p:cNvPr id="3" name="TPAnswers"/>
          <p:cNvSpPr>
            <a:spLocks noGrp="1"/>
          </p:cNvSpPr>
          <p:nvPr>
            <p:ph idx="1"/>
            <p:custDataLst>
              <p:tags r:id="rId2"/>
            </p:custDataLst>
          </p:nvPr>
        </p:nvSpPr>
        <p:spPr>
          <a:xfrm>
            <a:off x="457200" y="2270760"/>
            <a:ext cx="4861560" cy="3565843"/>
          </a:xfrm>
          <a:prstGeom prst="rect">
            <a:avLst/>
          </a:prstGeom>
        </p:spPr>
        <p:txBody>
          <a:bodyPr>
            <a:normAutofit/>
          </a:bodyPr>
          <a:lstStyle/>
          <a:p>
            <a:pPr marL="514350" indent="-514350">
              <a:spcAft>
                <a:spcPts val="0"/>
              </a:spcAft>
              <a:buAutoNum type="alphaLcPeriod"/>
            </a:pPr>
            <a:r>
              <a:rPr lang="en-US" dirty="0" smtClean="0"/>
              <a:t>Succinylcholine</a:t>
            </a:r>
          </a:p>
          <a:p>
            <a:pPr marL="514350" indent="-514350">
              <a:spcAft>
                <a:spcPts val="0"/>
              </a:spcAft>
              <a:buAutoNum type="alphaLcPeriod"/>
            </a:pPr>
            <a:r>
              <a:rPr lang="en-US" dirty="0" smtClean="0"/>
              <a:t>Rocuronium (1.2 mg/kg)</a:t>
            </a:r>
            <a:endParaRPr lang="en-US" dirty="0"/>
          </a:p>
        </p:txBody>
      </p:sp>
      <p:sp>
        <p:nvSpPr>
          <p:cNvPr id="4" name="TextBox 3"/>
          <p:cNvSpPr txBox="1"/>
          <p:nvPr/>
        </p:nvSpPr>
        <p:spPr>
          <a:xfrm flipH="1">
            <a:off x="388620" y="1704340"/>
            <a:ext cx="7886700" cy="584775"/>
          </a:xfrm>
          <a:prstGeom prst="rect">
            <a:avLst/>
          </a:prstGeom>
          <a:noFill/>
        </p:spPr>
        <p:txBody>
          <a:bodyPr wrap="square" rtlCol="0">
            <a:spAutoFit/>
          </a:bodyPr>
          <a:lstStyle/>
          <a:p>
            <a:r>
              <a:rPr lang="en-US" sz="3200" dirty="0" smtClean="0">
                <a:solidFill>
                  <a:schemeClr val="tx1"/>
                </a:solidFill>
                <a:latin typeface="Calibri" panose="020F0502020204030204" pitchFamily="34" charset="0"/>
              </a:rPr>
              <a:t>How many people would reach for?</a:t>
            </a:r>
          </a:p>
        </p:txBody>
      </p:sp>
      <p:pic>
        <p:nvPicPr>
          <p:cNvPr id="6" name="Picture 2" descr="C:\Users\vyarborough\AppData\Local\Microsoft\Windows\Temporary Internet Files\Content.IE5\5BO5IQJ8\question-mark-in-blue-round-button-6154-large[1].png"/>
          <p:cNvPicPr>
            <a:picLocks noChangeAspect="1" noChangeArrowheads="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8049600" y="86700"/>
            <a:ext cx="942000" cy="942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9300612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28600" y="6290089"/>
            <a:ext cx="8686800" cy="369332"/>
          </a:xfrm>
        </p:spPr>
        <p:txBody>
          <a:bodyPr/>
          <a:lstStyle/>
          <a:p>
            <a:r>
              <a:rPr lang="da-DK" dirty="0"/>
              <a:t>Lee C et al. </a:t>
            </a:r>
            <a:r>
              <a:rPr lang="da-DK" i="1" dirty="0"/>
              <a:t>Anesthesiology</a:t>
            </a:r>
            <a:r>
              <a:rPr lang="da-DK" dirty="0"/>
              <a:t>. 2009; 110:1020-5</a:t>
            </a:r>
            <a:r>
              <a:rPr lang="da-DK" dirty="0" smtClean="0"/>
              <a:t>.</a:t>
            </a:r>
            <a:endParaRPr lang="en-US" dirty="0"/>
          </a:p>
        </p:txBody>
      </p:sp>
      <p:sp>
        <p:nvSpPr>
          <p:cNvPr id="3" name="Title 2"/>
          <p:cNvSpPr>
            <a:spLocks noGrp="1"/>
          </p:cNvSpPr>
          <p:nvPr>
            <p:ph type="title"/>
          </p:nvPr>
        </p:nvSpPr>
        <p:spPr/>
        <p:txBody>
          <a:bodyPr>
            <a:normAutofit fontScale="90000"/>
          </a:bodyPr>
          <a:lstStyle/>
          <a:p>
            <a:r>
              <a:rPr lang="en-US" dirty="0"/>
              <a:t>Time to Recovery for First Twitch</a:t>
            </a:r>
            <a:br>
              <a:rPr lang="en-US" dirty="0"/>
            </a:br>
            <a:r>
              <a:rPr lang="en-US" dirty="0"/>
              <a:t>10% of Baseline</a:t>
            </a:r>
          </a:p>
        </p:txBody>
      </p:sp>
      <p:graphicFrame>
        <p:nvGraphicFramePr>
          <p:cNvPr id="5" name="Content Placeholder 3"/>
          <p:cNvGraphicFramePr>
            <a:graphicFrameLocks/>
          </p:cNvGraphicFramePr>
          <p:nvPr>
            <p:extLst>
              <p:ext uri="{D42A27DB-BD31-4B8C-83A1-F6EECF244321}">
                <p14:modId xmlns:p14="http://schemas.microsoft.com/office/powerpoint/2010/main" val="1534967558"/>
              </p:ext>
            </p:extLst>
          </p:nvPr>
        </p:nvGraphicFramePr>
        <p:xfrm>
          <a:off x="457200" y="2146300"/>
          <a:ext cx="8229600" cy="2392680"/>
        </p:xfrm>
        <a:graphic>
          <a:graphicData uri="http://schemas.openxmlformats.org/drawingml/2006/table">
            <a:tbl>
              <a:tblPr firstRow="1" bandRow="1"/>
              <a:tblGrid>
                <a:gridCol w="2743200"/>
                <a:gridCol w="2743200"/>
                <a:gridCol w="2743200"/>
              </a:tblGrid>
              <a:tr h="3708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en-US" dirty="0" smtClean="0"/>
                        <a:t>Treatment Regimen</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r>
              <a:tr h="3708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Rocuronium 1.2 mg/kg and sugammadex 16 mg/kg</a:t>
                      </a:r>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Succinylcholine 1 mg/kg</a:t>
                      </a:r>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3708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Number of patients</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55</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55</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r h="3708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Mean time in minutes (SD)</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4.4 (0.7)</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7.1 (1.6)</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3708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Median time in minutes (Range)</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4.2 (3.5-7.7)</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7.1 (3.8-10.5)</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bl>
          </a:graphicData>
        </a:graphic>
      </p:graphicFrame>
    </p:spTree>
    <p:extLst>
      <p:ext uri="{BB962C8B-B14F-4D97-AF65-F5344CB8AC3E}">
        <p14:creationId xmlns:p14="http://schemas.microsoft.com/office/powerpoint/2010/main" val="2954110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28600" y="6165490"/>
            <a:ext cx="8686800" cy="646331"/>
          </a:xfrm>
        </p:spPr>
        <p:txBody>
          <a:bodyPr/>
          <a:lstStyle/>
          <a:p>
            <a:r>
              <a:rPr lang="en-US" i="1" dirty="0"/>
              <a:t>Anesthesia Patient Safety Foundation Newsletter</a:t>
            </a:r>
            <a:r>
              <a:rPr lang="en-US" dirty="0"/>
              <a:t>. 2016; 30:45-76.</a:t>
            </a:r>
          </a:p>
          <a:p>
            <a:r>
              <a:rPr lang="en-US" dirty="0" err="1"/>
              <a:t>Brueckmann</a:t>
            </a:r>
            <a:r>
              <a:rPr lang="en-US" dirty="0"/>
              <a:t> B et al. </a:t>
            </a:r>
            <a:r>
              <a:rPr lang="en-US" i="1" dirty="0"/>
              <a:t>Br J </a:t>
            </a:r>
            <a:r>
              <a:rPr lang="en-US" i="1" dirty="0" err="1"/>
              <a:t>Anaesth</a:t>
            </a:r>
            <a:r>
              <a:rPr lang="en-US" dirty="0"/>
              <a:t>. 2015; 115:743-51</a:t>
            </a:r>
            <a:r>
              <a:rPr lang="en-US" dirty="0" smtClean="0"/>
              <a:t>.</a:t>
            </a:r>
            <a:endParaRPr lang="en-US" dirty="0"/>
          </a:p>
        </p:txBody>
      </p:sp>
      <p:sp>
        <p:nvSpPr>
          <p:cNvPr id="3" name="Title 2"/>
          <p:cNvSpPr>
            <a:spLocks noGrp="1"/>
          </p:cNvSpPr>
          <p:nvPr>
            <p:ph type="title"/>
          </p:nvPr>
        </p:nvSpPr>
        <p:spPr/>
        <p:txBody>
          <a:bodyPr>
            <a:normAutofit fontScale="90000"/>
          </a:bodyPr>
          <a:lstStyle/>
          <a:p>
            <a:r>
              <a:rPr lang="en-US" dirty="0"/>
              <a:t>Advantages of Sugammadex vs. </a:t>
            </a:r>
            <a:br>
              <a:rPr lang="en-US" dirty="0"/>
            </a:br>
            <a:r>
              <a:rPr lang="en-US" dirty="0"/>
              <a:t>Neostigmine/Glycopyrrolate</a:t>
            </a:r>
          </a:p>
        </p:txBody>
      </p:sp>
      <p:sp>
        <p:nvSpPr>
          <p:cNvPr id="5" name="Content Placeholder 2"/>
          <p:cNvSpPr txBox="1">
            <a:spLocks/>
          </p:cNvSpPr>
          <p:nvPr/>
        </p:nvSpPr>
        <p:spPr>
          <a:xfrm>
            <a:off x="457200" y="1765300"/>
            <a:ext cx="8229600" cy="4525963"/>
          </a:xfrm>
          <a:prstGeom prst="rect">
            <a:avLst/>
          </a:prstGeom>
        </p:spPr>
        <p:txBody>
          <a:bodyPr vert="horz" lIns="91440" tIns="45720" rIns="91440" bIns="45720" rtlCol="0">
            <a:normAutofit fontScale="925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It will permit flexible administration of NMB agent</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Maintaining deep blockade until end of surgery</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effectLst/>
                <a:uLnTx/>
                <a:uFillTx/>
                <a:latin typeface="Calibri"/>
                <a:ea typeface="+mn-ea"/>
                <a:cs typeface="+mn-cs"/>
              </a:rPr>
              <a:t>Reverse quickly (with one PTC) 4 mg/kg</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effectLst/>
                <a:uLnTx/>
                <a:uFillTx/>
                <a:latin typeface="Calibri"/>
                <a:ea typeface="+mn-ea"/>
                <a:cs typeface="+mn-cs"/>
              </a:rPr>
              <a:t>Reliably (not possible with neostigmine)</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Risk of postoperative residual neuromuscular blockade (RNMB) in PACU using sugammmadex</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Has been shown to be reduced</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effectLst/>
                <a:uLnTx/>
                <a:uFillTx/>
                <a:latin typeface="Calibri"/>
                <a:ea typeface="+mn-ea"/>
                <a:cs typeface="+mn-cs"/>
              </a:rPr>
              <a:t>From 43% to 0%</a:t>
            </a:r>
            <a:endParaRPr kumimoji="0" lang="en-US" sz="2400" b="0" i="0" u="none" strike="noStrike" kern="1200" cap="none" spc="0" normalizeH="0" baseline="0" noProof="0" dirty="0">
              <a:ln>
                <a:noFill/>
              </a:ln>
              <a:effectLst/>
              <a:uLnTx/>
              <a:uFillTx/>
              <a:latin typeface="Calibri"/>
              <a:ea typeface="+mn-ea"/>
              <a:cs typeface="+mn-cs"/>
            </a:endParaRPr>
          </a:p>
        </p:txBody>
      </p:sp>
    </p:spTree>
    <p:extLst>
      <p:ext uri="{BB962C8B-B14F-4D97-AF65-F5344CB8AC3E}">
        <p14:creationId xmlns:p14="http://schemas.microsoft.com/office/powerpoint/2010/main" val="8962364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28600" y="6417089"/>
            <a:ext cx="8686800" cy="369332"/>
          </a:xfrm>
        </p:spPr>
        <p:txBody>
          <a:bodyPr/>
          <a:lstStyle/>
          <a:p>
            <a:r>
              <a:rPr lang="en-US" dirty="0" err="1"/>
              <a:t>Bridion</a:t>
            </a:r>
            <a:r>
              <a:rPr lang="en-US" dirty="0"/>
              <a:t> (sugammadex) prescribing information. Merck and Co., Inc. 2016 Sept</a:t>
            </a:r>
            <a:r>
              <a:rPr lang="en-US" dirty="0" smtClean="0"/>
              <a:t>.</a:t>
            </a:r>
            <a:endParaRPr lang="en-US" dirty="0"/>
          </a:p>
        </p:txBody>
      </p:sp>
      <p:sp>
        <p:nvSpPr>
          <p:cNvPr id="3" name="Title 2"/>
          <p:cNvSpPr>
            <a:spLocks noGrp="1"/>
          </p:cNvSpPr>
          <p:nvPr>
            <p:ph type="title"/>
          </p:nvPr>
        </p:nvSpPr>
        <p:spPr>
          <a:xfrm>
            <a:off x="228600" y="406400"/>
            <a:ext cx="8686800" cy="998384"/>
          </a:xfrm>
        </p:spPr>
        <p:txBody>
          <a:bodyPr/>
          <a:lstStyle/>
          <a:p>
            <a:r>
              <a:rPr lang="en-US" dirty="0"/>
              <a:t>Adverse Reactions to Sugammadex</a:t>
            </a:r>
          </a:p>
        </p:txBody>
      </p:sp>
      <p:graphicFrame>
        <p:nvGraphicFramePr>
          <p:cNvPr id="5" name="Content Placeholder 6"/>
          <p:cNvGraphicFramePr>
            <a:graphicFrameLocks/>
          </p:cNvGraphicFramePr>
          <p:nvPr>
            <p:extLst>
              <p:ext uri="{D42A27DB-BD31-4B8C-83A1-F6EECF244321}">
                <p14:modId xmlns:p14="http://schemas.microsoft.com/office/powerpoint/2010/main" val="1090008249"/>
              </p:ext>
            </p:extLst>
          </p:nvPr>
        </p:nvGraphicFramePr>
        <p:xfrm>
          <a:off x="457200" y="1600200"/>
          <a:ext cx="8229600" cy="3768711"/>
        </p:xfrm>
        <a:graphic>
          <a:graphicData uri="http://schemas.openxmlformats.org/drawingml/2006/table">
            <a:tbl>
              <a:tblPr firstRow="1" bandRow="1"/>
              <a:tblGrid>
                <a:gridCol w="1645920"/>
                <a:gridCol w="1645920"/>
                <a:gridCol w="1645920"/>
                <a:gridCol w="1645920"/>
                <a:gridCol w="1645920"/>
              </a:tblGrid>
              <a:tr h="3708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en-US" dirty="0" smtClean="0"/>
                        <a:t>Body system</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en-US" dirty="0" smtClean="0"/>
                        <a:t>2 mg/kg</a:t>
                      </a:r>
                    </a:p>
                    <a:p>
                      <a:r>
                        <a:rPr lang="en-US" dirty="0" smtClean="0"/>
                        <a:t>(</a:t>
                      </a:r>
                      <a:r>
                        <a:rPr lang="en-US" i="1" u="none" dirty="0" smtClean="0"/>
                        <a:t>n</a:t>
                      </a:r>
                      <a:r>
                        <a:rPr lang="en-US" i="0" u="none" dirty="0" smtClean="0"/>
                        <a:t>=895)</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en-US" dirty="0" smtClean="0"/>
                        <a:t>4 mg/kg</a:t>
                      </a:r>
                    </a:p>
                    <a:p>
                      <a:r>
                        <a:rPr lang="en-US" dirty="0" smtClean="0"/>
                        <a:t>(</a:t>
                      </a:r>
                      <a:r>
                        <a:rPr lang="en-US" i="1" u="none" dirty="0" smtClean="0"/>
                        <a:t>n</a:t>
                      </a:r>
                      <a:r>
                        <a:rPr lang="en-US" i="0" u="none" dirty="0" smtClean="0"/>
                        <a:t>=1921)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en-US" dirty="0" smtClean="0"/>
                        <a:t>16 mg/kg</a:t>
                      </a:r>
                    </a:p>
                    <a:p>
                      <a:r>
                        <a:rPr lang="en-US" dirty="0" smtClean="0"/>
                        <a:t>(</a:t>
                      </a:r>
                      <a:r>
                        <a:rPr lang="en-US" i="1" u="none" dirty="0" smtClean="0"/>
                        <a:t>n</a:t>
                      </a:r>
                      <a:r>
                        <a:rPr lang="en-US" i="0" u="none" dirty="0" smtClean="0"/>
                        <a:t>=98)</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en-US" dirty="0" smtClean="0"/>
                        <a:t>Placebo</a:t>
                      </a:r>
                    </a:p>
                    <a:p>
                      <a:r>
                        <a:rPr lang="en-US" dirty="0" smtClean="0"/>
                        <a:t>(</a:t>
                      </a:r>
                      <a:r>
                        <a:rPr lang="en-US" i="1" u="none" dirty="0" smtClean="0"/>
                        <a:t>n</a:t>
                      </a:r>
                      <a:r>
                        <a:rPr lang="en-US" i="0" u="none" dirty="0" smtClean="0"/>
                        <a:t>=544)</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r>
              <a:tr h="3708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Incision</a:t>
                      </a:r>
                      <a:r>
                        <a:rPr lang="en-US" baseline="0" dirty="0" smtClean="0"/>
                        <a:t> site pain</a:t>
                      </a:r>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6%</a:t>
                      </a:r>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6%</a:t>
                      </a:r>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4%</a:t>
                      </a:r>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1%</a:t>
                      </a:r>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3708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Procedural</a:t>
                      </a:r>
                      <a:r>
                        <a:rPr lang="en-US" baseline="0" dirty="0" smtClean="0"/>
                        <a:t> complication</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8%</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1%</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r h="3708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Airway issues</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9%</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735951">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Anesthesia</a:t>
                      </a:r>
                      <a:r>
                        <a:rPr lang="en-US" baseline="0" dirty="0" smtClean="0"/>
                        <a:t> complications</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9%</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&lt;1%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r h="3708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RNMB (PACU)</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0%</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&lt;1%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2%</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0</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3708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bl>
          </a:graphicData>
        </a:graphic>
      </p:graphicFrame>
    </p:spTree>
    <p:extLst>
      <p:ext uri="{BB962C8B-B14F-4D97-AF65-F5344CB8AC3E}">
        <p14:creationId xmlns:p14="http://schemas.microsoft.com/office/powerpoint/2010/main" val="29175754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28600" y="6417089"/>
            <a:ext cx="8686800" cy="369332"/>
          </a:xfrm>
        </p:spPr>
        <p:txBody>
          <a:bodyPr/>
          <a:lstStyle/>
          <a:p>
            <a:r>
              <a:rPr lang="en-US" dirty="0" err="1"/>
              <a:t>Bridion</a:t>
            </a:r>
            <a:r>
              <a:rPr lang="en-US" dirty="0"/>
              <a:t> (sugammadex) prescribing information. Merck and Co., Inc. 2016 Sept</a:t>
            </a:r>
            <a:r>
              <a:rPr lang="en-US" dirty="0" smtClean="0"/>
              <a:t>.</a:t>
            </a:r>
            <a:endParaRPr lang="en-US" dirty="0"/>
          </a:p>
        </p:txBody>
      </p:sp>
      <p:sp>
        <p:nvSpPr>
          <p:cNvPr id="3" name="Title 2"/>
          <p:cNvSpPr>
            <a:spLocks noGrp="1"/>
          </p:cNvSpPr>
          <p:nvPr>
            <p:ph type="title"/>
          </p:nvPr>
        </p:nvSpPr>
        <p:spPr>
          <a:xfrm>
            <a:off x="228600" y="406400"/>
            <a:ext cx="8686800" cy="998384"/>
          </a:xfrm>
        </p:spPr>
        <p:txBody>
          <a:bodyPr/>
          <a:lstStyle/>
          <a:p>
            <a:r>
              <a:rPr lang="en-US" dirty="0"/>
              <a:t>Adverse Reactions to Sugammadex</a:t>
            </a:r>
          </a:p>
        </p:txBody>
      </p:sp>
      <p:graphicFrame>
        <p:nvGraphicFramePr>
          <p:cNvPr id="6" name="Content Placeholder 3"/>
          <p:cNvGraphicFramePr>
            <a:graphicFrameLocks/>
          </p:cNvGraphicFramePr>
          <p:nvPr>
            <p:extLst>
              <p:ext uri="{D42A27DB-BD31-4B8C-83A1-F6EECF244321}">
                <p14:modId xmlns:p14="http://schemas.microsoft.com/office/powerpoint/2010/main" val="3225606221"/>
              </p:ext>
            </p:extLst>
          </p:nvPr>
        </p:nvGraphicFramePr>
        <p:xfrm>
          <a:off x="457200" y="1600200"/>
          <a:ext cx="8229600" cy="2966720"/>
        </p:xfrm>
        <a:graphic>
          <a:graphicData uri="http://schemas.openxmlformats.org/drawingml/2006/table">
            <a:tbl>
              <a:tblPr firstRow="1" bandRow="1"/>
              <a:tblGrid>
                <a:gridCol w="1645920"/>
                <a:gridCol w="1645920"/>
                <a:gridCol w="1645920"/>
                <a:gridCol w="1645920"/>
                <a:gridCol w="1645920"/>
              </a:tblGrid>
              <a:tr h="37084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en-US" dirty="0" smtClean="0"/>
                        <a:t>Body system</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en-US" dirty="0" smtClean="0"/>
                        <a:t>2 mg/kg</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en-US" dirty="0" smtClean="0"/>
                        <a:t>4 mg/kg</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en-US" dirty="0" smtClean="0"/>
                        <a:t>16 mg/kg</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en-US" dirty="0" smtClean="0"/>
                        <a:t>Placebo</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r>
              <a:tr h="3708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Nausea</a:t>
                      </a:r>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23%</a:t>
                      </a:r>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26%</a:t>
                      </a:r>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23%</a:t>
                      </a:r>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23%</a:t>
                      </a:r>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3708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Vomiting</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11%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12%</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15%</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10%</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r h="3708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Abdominal Pain</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5%</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4%</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6%</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3%</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3708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Flatulence</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2%</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3%</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2%</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r h="3708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Dry mouth</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&lt;1%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2%</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0</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3708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Pain</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48%</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52%</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36%</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38%</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r h="3708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Pyrexia</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9%</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6%</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5%</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3%</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bl>
          </a:graphicData>
        </a:graphic>
      </p:graphicFrame>
    </p:spTree>
    <p:extLst>
      <p:ext uri="{BB962C8B-B14F-4D97-AF65-F5344CB8AC3E}">
        <p14:creationId xmlns:p14="http://schemas.microsoft.com/office/powerpoint/2010/main" val="18524654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Disclosures</a:t>
            </a:r>
            <a:endParaRPr lang="en-US" dirty="0"/>
          </a:p>
        </p:txBody>
      </p:sp>
      <p:sp>
        <p:nvSpPr>
          <p:cNvPr id="3" name="Text Placeholder 2"/>
          <p:cNvSpPr>
            <a:spLocks noGrp="1"/>
          </p:cNvSpPr>
          <p:nvPr>
            <p:ph type="body" sz="quarter" idx="11"/>
          </p:nvPr>
        </p:nvSpPr>
        <p:spPr/>
        <p:txBody>
          <a:bodyPr/>
          <a:lstStyle/>
          <a:p>
            <a:pPr lvl="0" defTabSz="457200" fontAlgn="auto">
              <a:spcAft>
                <a:spcPts val="0"/>
              </a:spcAft>
              <a:buFont typeface="Arial"/>
              <a:buChar char="•"/>
            </a:pPr>
            <a:r>
              <a:rPr lang="en-US" kern="1200" dirty="0">
                <a:solidFill>
                  <a:schemeClr val="tx1"/>
                </a:solidFill>
                <a:latin typeface="Calibri"/>
              </a:rPr>
              <a:t>Deborah Wagner, Pharm.D., FASHP, declares that she serves on a speaker’s bureau and is a consultant for Merck.</a:t>
            </a:r>
          </a:p>
          <a:p>
            <a:pPr lvl="0" defTabSz="457200" fontAlgn="auto">
              <a:spcAft>
                <a:spcPts val="0"/>
              </a:spcAft>
              <a:buFont typeface="Arial"/>
              <a:buChar char="•"/>
            </a:pPr>
            <a:r>
              <a:rPr lang="en-US" kern="1200" dirty="0">
                <a:solidFill>
                  <a:schemeClr val="tx1"/>
                </a:solidFill>
                <a:latin typeface="Calibri"/>
              </a:rPr>
              <a:t>Michael R. England, M.D., declares that he serves on a speaker’s bureau for Merck</a:t>
            </a:r>
            <a:r>
              <a:rPr lang="en-US" kern="1200" dirty="0" smtClean="0">
                <a:solidFill>
                  <a:schemeClr val="tx1"/>
                </a:solidFill>
                <a:latin typeface="Calibri"/>
              </a:rPr>
              <a:t>.</a:t>
            </a:r>
          </a:p>
          <a:p>
            <a:pPr lvl="0" defTabSz="457200" fontAlgn="auto">
              <a:spcAft>
                <a:spcPts val="0"/>
              </a:spcAft>
              <a:buFont typeface="Arial"/>
              <a:buChar char="•"/>
            </a:pPr>
            <a:r>
              <a:rPr lang="en-US" kern="1200" dirty="0" smtClean="0">
                <a:solidFill>
                  <a:schemeClr val="tx1"/>
                </a:solidFill>
                <a:latin typeface="Calibri"/>
              </a:rPr>
              <a:t>All other planners report no financial relationships relevant to this activity.</a:t>
            </a:r>
            <a:endParaRPr lang="en-US" dirty="0">
              <a:solidFill>
                <a:schemeClr val="tx1"/>
              </a:solidFill>
            </a:endParaRPr>
          </a:p>
        </p:txBody>
      </p:sp>
    </p:spTree>
    <p:extLst>
      <p:ext uri="{BB962C8B-B14F-4D97-AF65-F5344CB8AC3E}">
        <p14:creationId xmlns:p14="http://schemas.microsoft.com/office/powerpoint/2010/main" val="11463124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Concerns with Sugammadex</a:t>
            </a:r>
          </a:p>
        </p:txBody>
      </p:sp>
      <p:sp>
        <p:nvSpPr>
          <p:cNvPr id="5" name="Content Placeholder 2"/>
          <p:cNvSpPr txBox="1">
            <a:spLocks/>
          </p:cNvSpPr>
          <p:nvPr/>
        </p:nvSpPr>
        <p:spPr>
          <a:xfrm>
            <a:off x="457200" y="1371600"/>
            <a:ext cx="8229600" cy="4525963"/>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Is incompatible with</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Verapamil</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Ondansetron</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Ranitidine</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Most common (dose-related) hypersensitivity reactions</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Nausea</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Pruritus</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Urticaria</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endParaRPr kumimoji="0" lang="en-US" sz="2800" b="0" i="0" u="none" strike="noStrike" kern="1200" cap="none" spc="0" normalizeH="0" baseline="0" noProof="0" dirty="0">
              <a:ln>
                <a:noFill/>
              </a:ln>
              <a:effectLst/>
              <a:uLnTx/>
              <a:uFillTx/>
              <a:latin typeface="Calibri"/>
              <a:ea typeface="+mn-ea"/>
              <a:cs typeface="+mn-cs"/>
            </a:endParaRPr>
          </a:p>
        </p:txBody>
      </p:sp>
      <p:sp>
        <p:nvSpPr>
          <p:cNvPr id="6" name="Text Placeholder 1"/>
          <p:cNvSpPr>
            <a:spLocks noGrp="1"/>
          </p:cNvSpPr>
          <p:nvPr>
            <p:ph type="body" sz="quarter" idx="10"/>
          </p:nvPr>
        </p:nvSpPr>
        <p:spPr>
          <a:xfrm>
            <a:off x="228600" y="6137689"/>
            <a:ext cx="8686800" cy="369332"/>
          </a:xfrm>
        </p:spPr>
        <p:txBody>
          <a:bodyPr/>
          <a:lstStyle/>
          <a:p>
            <a:r>
              <a:rPr lang="en-US" dirty="0" err="1"/>
              <a:t>Bridion</a:t>
            </a:r>
            <a:r>
              <a:rPr lang="en-US" dirty="0"/>
              <a:t> (sugammadex) prescribing information. Merck and Co., Inc. 2016 Sept</a:t>
            </a:r>
            <a:r>
              <a:rPr lang="en-US" dirty="0" smtClean="0"/>
              <a:t>.</a:t>
            </a:r>
            <a:endParaRPr lang="en-US" dirty="0"/>
          </a:p>
        </p:txBody>
      </p:sp>
    </p:spTree>
    <p:extLst>
      <p:ext uri="{BB962C8B-B14F-4D97-AF65-F5344CB8AC3E}">
        <p14:creationId xmlns:p14="http://schemas.microsoft.com/office/powerpoint/2010/main" val="35864742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Pharmacokinetics of Sugammadex</a:t>
            </a:r>
          </a:p>
        </p:txBody>
      </p:sp>
      <p:sp>
        <p:nvSpPr>
          <p:cNvPr id="5" name="Content Placeholder 2"/>
          <p:cNvSpPr txBox="1">
            <a:spLocks/>
          </p:cNvSpPr>
          <p:nvPr/>
        </p:nvSpPr>
        <p:spPr>
          <a:xfrm>
            <a:off x="457200" y="1346200"/>
            <a:ext cx="8229600" cy="4525963"/>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No metabolism</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Renal clearance = glomerular filtration rate (GFR)(88 mL/min)</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Plasma half-life = 2 hours (&gt;90% gone in 24 </a:t>
            </a:r>
            <a:r>
              <a:rPr kumimoji="0" lang="en-US" sz="3200" b="0" i="0" u="none" strike="noStrike" kern="1200" cap="none" spc="0" normalizeH="0" baseline="0" noProof="0" dirty="0" err="1" smtClean="0">
                <a:ln>
                  <a:noFill/>
                </a:ln>
                <a:effectLst/>
                <a:uLnTx/>
                <a:uFillTx/>
                <a:latin typeface="Calibri"/>
                <a:ea typeface="+mn-ea"/>
                <a:cs typeface="+mn-cs"/>
              </a:rPr>
              <a:t>hr</a:t>
            </a:r>
            <a:r>
              <a:rPr kumimoji="0" lang="en-US" sz="3200" b="0" i="0" u="none" strike="noStrike" kern="1200" cap="none" spc="0" normalizeH="0" baseline="0" noProof="0" dirty="0" smtClean="0">
                <a:ln>
                  <a:noFill/>
                </a:ln>
                <a:effectLst/>
                <a:uLnTx/>
                <a:uFillTx/>
                <a:latin typeface="Calibri"/>
                <a:ea typeface="+mn-ea"/>
                <a:cs typeface="+mn-cs"/>
              </a:rPr>
              <a:t>)</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Linear pharmacokinetics (PK)(dose range 0.1-96 mg/kg)</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Low potential for drug-drug interactions</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Similar PK for surgical/non-surgical patients</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No dose adjustment for age, gender, weight</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Not recommended for patients in renal failure</a:t>
            </a:r>
            <a:endParaRPr kumimoji="0" lang="en-US" sz="3200" b="0" i="0" u="none" strike="noStrike" kern="1200" cap="none" spc="0" normalizeH="0" baseline="0" noProof="0" dirty="0">
              <a:ln>
                <a:noFill/>
              </a:ln>
              <a:effectLst/>
              <a:uLnTx/>
              <a:uFillTx/>
              <a:latin typeface="Calibri"/>
              <a:ea typeface="+mn-ea"/>
              <a:cs typeface="+mn-cs"/>
            </a:endParaRPr>
          </a:p>
        </p:txBody>
      </p:sp>
      <p:sp>
        <p:nvSpPr>
          <p:cNvPr id="6" name="Text Placeholder 1"/>
          <p:cNvSpPr>
            <a:spLocks noGrp="1"/>
          </p:cNvSpPr>
          <p:nvPr>
            <p:ph type="body" sz="quarter" idx="10"/>
          </p:nvPr>
        </p:nvSpPr>
        <p:spPr>
          <a:xfrm>
            <a:off x="228600" y="6137689"/>
            <a:ext cx="8686800" cy="369332"/>
          </a:xfrm>
        </p:spPr>
        <p:txBody>
          <a:bodyPr/>
          <a:lstStyle/>
          <a:p>
            <a:r>
              <a:rPr lang="en-US" dirty="0" err="1"/>
              <a:t>Bridion</a:t>
            </a:r>
            <a:r>
              <a:rPr lang="en-US" dirty="0"/>
              <a:t> (sugammadex) prescribing information. Merck and Co., Inc. 2016 Sept</a:t>
            </a:r>
            <a:r>
              <a:rPr lang="en-US" dirty="0" smtClean="0"/>
              <a:t>.</a:t>
            </a:r>
            <a:endParaRPr lang="en-US" dirty="0"/>
          </a:p>
        </p:txBody>
      </p:sp>
    </p:spTree>
    <p:extLst>
      <p:ext uri="{BB962C8B-B14F-4D97-AF65-F5344CB8AC3E}">
        <p14:creationId xmlns:p14="http://schemas.microsoft.com/office/powerpoint/2010/main" val="41292692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Re-dosing of Sugammadex</a:t>
            </a:r>
            <a:br>
              <a:rPr lang="en-US" dirty="0"/>
            </a:br>
            <a:r>
              <a:rPr lang="en-US" dirty="0"/>
              <a:t>Normal GFR</a:t>
            </a:r>
          </a:p>
        </p:txBody>
      </p:sp>
      <p:graphicFrame>
        <p:nvGraphicFramePr>
          <p:cNvPr id="5" name="Content Placeholder 3"/>
          <p:cNvGraphicFramePr>
            <a:graphicFrameLocks/>
          </p:cNvGraphicFramePr>
          <p:nvPr>
            <p:extLst>
              <p:ext uri="{D42A27DB-BD31-4B8C-83A1-F6EECF244321}">
                <p14:modId xmlns:p14="http://schemas.microsoft.com/office/powerpoint/2010/main" val="716852631"/>
              </p:ext>
            </p:extLst>
          </p:nvPr>
        </p:nvGraphicFramePr>
        <p:xfrm>
          <a:off x="520970" y="1582737"/>
          <a:ext cx="8229600" cy="3173817"/>
        </p:xfrm>
        <a:graphic>
          <a:graphicData uri="http://schemas.openxmlformats.org/drawingml/2006/table">
            <a:tbl>
              <a:tblPr firstRow="1" bandRow="1"/>
              <a:tblGrid>
                <a:gridCol w="4114800"/>
                <a:gridCol w="4114800"/>
              </a:tblGrid>
              <a:tr h="105793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en-US" dirty="0" smtClean="0"/>
                        <a:t>Minimal</a:t>
                      </a:r>
                      <a:r>
                        <a:rPr lang="en-US" baseline="0" dirty="0" smtClean="0"/>
                        <a:t> Waiting time</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en-US" dirty="0" smtClean="0"/>
                        <a:t>NMB agent to be administered</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r>
              <a:tr h="105793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Five minutes</a:t>
                      </a:r>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1.2 mg/kg rocuronium</a:t>
                      </a:r>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105793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Four hours</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US" dirty="0" smtClean="0"/>
                        <a:t>0.6 mg/kg rocuronium</a:t>
                      </a:r>
                    </a:p>
                    <a:p>
                      <a:r>
                        <a:rPr lang="en-US" dirty="0" smtClean="0"/>
                        <a:t>0.1 mg/kg vecuronium</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bl>
          </a:graphicData>
        </a:graphic>
      </p:graphicFrame>
      <p:sp>
        <p:nvSpPr>
          <p:cNvPr id="6" name="TextBox 5"/>
          <p:cNvSpPr txBox="1"/>
          <p:nvPr/>
        </p:nvSpPr>
        <p:spPr>
          <a:xfrm>
            <a:off x="190500" y="4794115"/>
            <a:ext cx="8661670" cy="1323439"/>
          </a:xfrm>
          <a:prstGeom prst="rect">
            <a:avLst/>
          </a:prstGeom>
          <a:noFill/>
        </p:spPr>
        <p:txBody>
          <a:bodyPr wrap="square" rtlCol="0">
            <a:spAutoFit/>
          </a:bodyPr>
          <a:lstStyle/>
          <a:p>
            <a:pPr marL="285750" indent="-285750" defTabSz="457200">
              <a:buFont typeface="Arial" panose="020B0604020202020204" pitchFamily="34" charset="0"/>
              <a:buChar char="•"/>
            </a:pPr>
            <a:r>
              <a:rPr lang="en-US" sz="2000" dirty="0" smtClean="0">
                <a:latin typeface="Calibri"/>
              </a:rPr>
              <a:t>When 1.2 mg/kg of rocuronium is given within 30 minutes sugammadex</a:t>
            </a:r>
          </a:p>
          <a:p>
            <a:pPr marL="285750" indent="-285750" defTabSz="457200">
              <a:buFont typeface="Arial" panose="020B0604020202020204" pitchFamily="34" charset="0"/>
              <a:buChar char="•"/>
            </a:pPr>
            <a:r>
              <a:rPr lang="en-US" sz="2000" dirty="0" smtClean="0">
                <a:latin typeface="Calibri"/>
              </a:rPr>
              <a:t>Onset of NMB may be delayed up to 4 minutes and duration shortened by 15 minutes</a:t>
            </a:r>
          </a:p>
          <a:p>
            <a:pPr marL="285750" indent="-285750" defTabSz="457200">
              <a:buFont typeface="Arial" panose="020B0604020202020204" pitchFamily="34" charset="0"/>
              <a:buChar char="•"/>
            </a:pPr>
            <a:r>
              <a:rPr lang="en-US" sz="2000" dirty="0" smtClean="0">
                <a:latin typeface="Calibri"/>
              </a:rPr>
              <a:t>If 16 mg/kg used, wait 24 hours!</a:t>
            </a:r>
            <a:endParaRPr lang="en-US" sz="2000" dirty="0">
              <a:latin typeface="Calibri"/>
            </a:endParaRPr>
          </a:p>
        </p:txBody>
      </p:sp>
      <p:sp>
        <p:nvSpPr>
          <p:cNvPr id="7" name="Text Placeholder 1"/>
          <p:cNvSpPr>
            <a:spLocks noGrp="1"/>
          </p:cNvSpPr>
          <p:nvPr>
            <p:ph type="body" sz="quarter" idx="10"/>
          </p:nvPr>
        </p:nvSpPr>
        <p:spPr>
          <a:xfrm>
            <a:off x="228600" y="6391689"/>
            <a:ext cx="8686800" cy="369332"/>
          </a:xfrm>
        </p:spPr>
        <p:txBody>
          <a:bodyPr/>
          <a:lstStyle/>
          <a:p>
            <a:r>
              <a:rPr lang="en-US" dirty="0" err="1"/>
              <a:t>Bridion</a:t>
            </a:r>
            <a:r>
              <a:rPr lang="en-US" dirty="0"/>
              <a:t> (sugammadex) prescribing information. Merck and Co., Inc. 2016 Sept</a:t>
            </a:r>
            <a:r>
              <a:rPr lang="en-US" dirty="0" smtClean="0"/>
              <a:t>.</a:t>
            </a:r>
            <a:endParaRPr lang="en-US" dirty="0"/>
          </a:p>
        </p:txBody>
      </p:sp>
    </p:spTree>
    <p:extLst>
      <p:ext uri="{BB962C8B-B14F-4D97-AF65-F5344CB8AC3E}">
        <p14:creationId xmlns:p14="http://schemas.microsoft.com/office/powerpoint/2010/main" val="23005671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Progesterone Levels after Sugammadex</a:t>
            </a:r>
          </a:p>
        </p:txBody>
      </p:sp>
      <p:sp>
        <p:nvSpPr>
          <p:cNvPr id="5" name="Text Placeholder 1"/>
          <p:cNvSpPr>
            <a:spLocks noGrp="1"/>
          </p:cNvSpPr>
          <p:nvPr>
            <p:ph type="body" sz="quarter" idx="10"/>
          </p:nvPr>
        </p:nvSpPr>
        <p:spPr>
          <a:xfrm>
            <a:off x="228600" y="6137689"/>
            <a:ext cx="8686800" cy="369332"/>
          </a:xfrm>
        </p:spPr>
        <p:txBody>
          <a:bodyPr/>
          <a:lstStyle/>
          <a:p>
            <a:r>
              <a:rPr lang="en-US" dirty="0" err="1"/>
              <a:t>Bridion</a:t>
            </a:r>
            <a:r>
              <a:rPr lang="en-US" dirty="0"/>
              <a:t> (sugammadex) prescribing information. Merck and Co., Inc. 2016 Sept</a:t>
            </a:r>
            <a:r>
              <a:rPr lang="en-US" dirty="0" smtClean="0"/>
              <a:t>.</a:t>
            </a:r>
            <a:endParaRPr lang="en-US" dirty="0"/>
          </a:p>
        </p:txBody>
      </p:sp>
      <p:sp>
        <p:nvSpPr>
          <p:cNvPr id="6" name="Content Placeholder 2"/>
          <p:cNvSpPr txBox="1">
            <a:spLocks/>
          </p:cNvSpPr>
          <p:nvPr/>
        </p:nvSpPr>
        <p:spPr>
          <a:xfrm>
            <a:off x="457200" y="1435100"/>
            <a:ext cx="8229600" cy="4525963"/>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smtClean="0">
                <a:ln>
                  <a:noFill/>
                </a:ln>
                <a:effectLst/>
                <a:uLnTx/>
                <a:uFillTx/>
                <a:latin typeface="Calibri"/>
                <a:ea typeface="+mn-ea"/>
                <a:cs typeface="+mn-cs"/>
              </a:rPr>
              <a:t>In vitro binding studies indicate that sugammadex may bind to progesterone</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smtClean="0">
                <a:ln>
                  <a:noFill/>
                </a:ln>
                <a:effectLst/>
                <a:uLnTx/>
                <a:uFillTx/>
                <a:latin typeface="Calibri"/>
                <a:ea typeface="+mn-ea"/>
                <a:cs typeface="+mn-cs"/>
              </a:rPr>
              <a:t>It may be equivalent to missing a dose of birth control pills (BCP)</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smtClean="0">
                <a:ln>
                  <a:noFill/>
                </a:ln>
                <a:effectLst/>
                <a:uLnTx/>
                <a:uFillTx/>
                <a:latin typeface="Calibri"/>
                <a:ea typeface="+mn-ea"/>
                <a:cs typeface="+mn-cs"/>
              </a:rPr>
              <a:t>It is suggested that if a BCP is taken on the day sugammadex is given, a back-up method of birth control be used for up to 7 days</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smtClean="0">
                <a:ln>
                  <a:noFill/>
                </a:ln>
                <a:effectLst/>
                <a:uLnTx/>
                <a:uFillTx/>
                <a:latin typeface="Calibri"/>
                <a:ea typeface="+mn-ea"/>
                <a:cs typeface="+mn-cs"/>
              </a:rPr>
              <a:t>In the case of non-oral hormonal contraceptives, use additional methods to prevent pregnancy for 7 days!</a:t>
            </a:r>
            <a:endParaRPr kumimoji="0" lang="en-US" sz="3200" b="0" i="0" u="none" strike="noStrike" kern="1200" cap="none" spc="0" normalizeH="0" baseline="0" noProof="0" dirty="0">
              <a:ln>
                <a:noFill/>
              </a:ln>
              <a:effectLst/>
              <a:uLnTx/>
              <a:uFillTx/>
              <a:latin typeface="Calibri"/>
              <a:ea typeface="+mn-ea"/>
              <a:cs typeface="+mn-cs"/>
            </a:endParaRPr>
          </a:p>
        </p:txBody>
      </p:sp>
    </p:spTree>
    <p:extLst>
      <p:ext uri="{BB962C8B-B14F-4D97-AF65-F5344CB8AC3E}">
        <p14:creationId xmlns:p14="http://schemas.microsoft.com/office/powerpoint/2010/main" val="25778095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 Prevent Unwanted Pregnancy</a:t>
            </a:r>
          </a:p>
        </p:txBody>
      </p:sp>
      <p:sp>
        <p:nvSpPr>
          <p:cNvPr id="4" name="Text Placeholder 3"/>
          <p:cNvSpPr>
            <a:spLocks noGrp="1"/>
          </p:cNvSpPr>
          <p:nvPr>
            <p:ph type="body" sz="quarter" idx="10"/>
          </p:nvPr>
        </p:nvSpPr>
        <p:spPr>
          <a:xfrm>
            <a:off x="228600" y="5978237"/>
            <a:ext cx="8686800" cy="381000"/>
          </a:xfrm>
        </p:spPr>
        <p:txBody>
          <a:bodyPr/>
          <a:lstStyle/>
          <a:p>
            <a:r>
              <a:rPr lang="en-US" dirty="0" smtClean="0"/>
              <a:t>Tufts Medical Center Patient Information.</a:t>
            </a:r>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17638"/>
            <a:ext cx="8580474" cy="3182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465850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Answers to Questions</a:t>
            </a:r>
          </a:p>
        </p:txBody>
      </p:sp>
      <p:sp>
        <p:nvSpPr>
          <p:cNvPr id="5" name="Content Placeholder 2"/>
          <p:cNvSpPr txBox="1">
            <a:spLocks/>
          </p:cNvSpPr>
          <p:nvPr/>
        </p:nvSpPr>
        <p:spPr>
          <a:xfrm>
            <a:off x="457200" y="1371600"/>
            <a:ext cx="8229600" cy="4525963"/>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In current practice only 10% of caregivers use the TOF</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A patient is fully “reversed” when TOF ratio is &gt;0.9%</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30-40% patients entering the PACU have evidence of residual blockade</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Probably 1.2 mg/kg is “SAFER” because it is possible to reverse using 16 mg/kg sugammadex</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No reversal possible using SDC 1 mg/kg – must wait 9 minutes for one twitch to appear!</a:t>
            </a:r>
            <a:endParaRPr kumimoji="0" lang="en-US" sz="2800" b="0" i="0" u="none" strike="noStrike" kern="1200" cap="none" spc="0" normalizeH="0" baseline="0" noProof="0" dirty="0">
              <a:ln>
                <a:noFill/>
              </a:ln>
              <a:effectLst/>
              <a:uLnTx/>
              <a:uFillTx/>
              <a:latin typeface="Calibri"/>
              <a:ea typeface="+mn-ea"/>
              <a:cs typeface="+mn-cs"/>
            </a:endParaRPr>
          </a:p>
        </p:txBody>
      </p:sp>
    </p:spTree>
    <p:extLst>
      <p:ext uri="{BB962C8B-B14F-4D97-AF65-F5344CB8AC3E}">
        <p14:creationId xmlns:p14="http://schemas.microsoft.com/office/powerpoint/2010/main" val="9084925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Conclusion</a:t>
            </a:r>
          </a:p>
        </p:txBody>
      </p:sp>
      <p:sp>
        <p:nvSpPr>
          <p:cNvPr id="5" name="Content Placeholder 2"/>
          <p:cNvSpPr txBox="1">
            <a:spLocks/>
          </p:cNvSpPr>
          <p:nvPr/>
        </p:nvSpPr>
        <p:spPr>
          <a:xfrm>
            <a:off x="457200" y="1447800"/>
            <a:ext cx="8229600" cy="4525963"/>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Sugammadex</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May not be more expensive than the combination of</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effectLst/>
                <a:uLnTx/>
                <a:uFillTx/>
                <a:latin typeface="Calibri"/>
                <a:ea typeface="+mn-ea"/>
                <a:cs typeface="+mn-cs"/>
              </a:rPr>
              <a:t>Neostigmine/glycopyrrolate</a:t>
            </a: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effectLst/>
                <a:uLnTx/>
                <a:uFillTx/>
                <a:latin typeface="Calibri"/>
                <a:ea typeface="+mn-ea"/>
                <a:cs typeface="+mn-cs"/>
              </a:rPr>
              <a:t>Does not share the side effect profile of neostigmine/glycopyrrolate </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Can reliably reverse a moderate and deep blockade with less side effects and residual paralysis</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This will alter NMB agent administration!</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Use carefully in situations where GFR is low</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effectLst/>
                <a:uLnTx/>
                <a:uFillTx/>
                <a:latin typeface="Calibri"/>
                <a:ea typeface="+mn-ea"/>
                <a:cs typeface="+mn-cs"/>
              </a:rPr>
              <a:t>Dose for re-intubation and timing/type of NMB agent</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May affect progesterone levels</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effectLst/>
                <a:uLnTx/>
                <a:uFillTx/>
                <a:latin typeface="Calibri"/>
                <a:ea typeface="+mn-ea"/>
                <a:cs typeface="+mn-cs"/>
              </a:rPr>
              <a:t>In general – is more appropriate medical therapy!</a:t>
            </a:r>
          </a:p>
        </p:txBody>
      </p:sp>
    </p:spTree>
    <p:extLst>
      <p:ext uri="{BB962C8B-B14F-4D97-AF65-F5344CB8AC3E}">
        <p14:creationId xmlns:p14="http://schemas.microsoft.com/office/powerpoint/2010/main" val="14423600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92099"/>
            <a:ext cx="8153400" cy="1621971"/>
          </a:xfrm>
        </p:spPr>
        <p:txBody>
          <a:bodyPr/>
          <a:lstStyle/>
          <a:p>
            <a:r>
              <a:rPr lang="en-US" dirty="0" smtClean="0"/>
              <a:t>Postoperative Complications</a:t>
            </a:r>
            <a:endParaRPr lang="en-US" dirty="0"/>
          </a:p>
        </p:txBody>
      </p:sp>
      <p:sp>
        <p:nvSpPr>
          <p:cNvPr id="3" name="Text Placeholder 2"/>
          <p:cNvSpPr>
            <a:spLocks noGrp="1"/>
          </p:cNvSpPr>
          <p:nvPr>
            <p:ph type="body" sz="quarter" idx="10"/>
          </p:nvPr>
        </p:nvSpPr>
        <p:spPr>
          <a:xfrm>
            <a:off x="533400" y="2387600"/>
            <a:ext cx="8153400" cy="2057400"/>
          </a:xfrm>
        </p:spPr>
        <p:txBody>
          <a:bodyPr/>
          <a:lstStyle/>
          <a:p>
            <a:r>
              <a:rPr lang="en-US" dirty="0" smtClean="0"/>
              <a:t>Deborah Wagner, Pharm.D., FASHP</a:t>
            </a:r>
            <a:endParaRPr lang="en-US" dirty="0"/>
          </a:p>
        </p:txBody>
      </p:sp>
      <p:pic>
        <p:nvPicPr>
          <p:cNvPr id="4" name="Picture 2" descr="C:\Users\user\AppData\Local\Microsoft\Windows\Temporary Internet Files\Content.IE5\PHSZ5OPM\image15[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8798" y="3357878"/>
            <a:ext cx="3876085" cy="29062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75311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Side Effects Matter</a:t>
            </a:r>
            <a:endParaRPr lang="en-US" dirty="0"/>
          </a:p>
        </p:txBody>
      </p:sp>
      <p:sp>
        <p:nvSpPr>
          <p:cNvPr id="5" name="object 24"/>
          <p:cNvSpPr/>
          <p:nvPr/>
        </p:nvSpPr>
        <p:spPr>
          <a:xfrm>
            <a:off x="6134539" y="1564886"/>
            <a:ext cx="2575391" cy="2626230"/>
          </a:xfrm>
          <a:prstGeom prst="rect">
            <a:avLst/>
          </a:prstGeom>
          <a:blipFill>
            <a:blip r:embed="rId3" cstate="print"/>
            <a:stretch>
              <a:fillRect/>
            </a:stretch>
          </a:blipFill>
        </p:spPr>
        <p:txBody>
          <a:bodyPr wrap="square" lIns="0" tIns="0" rIns="0" bIns="0" rtlCol="0"/>
          <a:lstStyle/>
          <a:p>
            <a:endParaRPr dirty="0">
              <a:solidFill>
                <a:prstClr val="black"/>
              </a:solidFill>
              <a:latin typeface="Calibri" panose="020F0502020204030204"/>
            </a:endParaRPr>
          </a:p>
        </p:txBody>
      </p:sp>
      <p:sp>
        <p:nvSpPr>
          <p:cNvPr id="6" name="Content Placeholder 25"/>
          <p:cNvSpPr txBox="1">
            <a:spLocks/>
          </p:cNvSpPr>
          <p:nvPr/>
        </p:nvSpPr>
        <p:spPr>
          <a:xfrm>
            <a:off x="261446" y="1459690"/>
            <a:ext cx="5605954" cy="427123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Nausea and vomiting occurs 20-30% and is the second most common complaint postoperatively</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High-risk groups as high as 80%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Guess what's the first complaint...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Although postoperative nausea and vomiting (PONV ) implies the procedure itself is responsible, the biggest contributors are:</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effectLst/>
                <a:uLnTx/>
                <a:uFillTx/>
                <a:latin typeface="Calibri" panose="020F0502020204030204"/>
                <a:ea typeface="+mn-ea"/>
                <a:cs typeface="+mn-cs"/>
              </a:rPr>
              <a:t>Anesthetic agents (baseline risks) and Patient Risk Factors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Incidence of post discharge nausea and vomiting</a:t>
            </a:r>
            <a:endParaRPr kumimoji="0" lang="en-US" sz="2400" b="0" i="0" u="none" strike="noStrike" kern="1200" cap="none" spc="0" normalizeH="0" baseline="0" noProof="0" dirty="0">
              <a:ln>
                <a:noFill/>
              </a:ln>
              <a:effectLst/>
              <a:uLnTx/>
              <a:uFillTx/>
              <a:latin typeface="Calibri" panose="020F0502020204030204"/>
              <a:ea typeface="+mn-ea"/>
              <a:cs typeface="+mn-cs"/>
            </a:endParaRPr>
          </a:p>
        </p:txBody>
      </p:sp>
      <p:sp>
        <p:nvSpPr>
          <p:cNvPr id="7" name="TextBox 6"/>
          <p:cNvSpPr txBox="1"/>
          <p:nvPr/>
        </p:nvSpPr>
        <p:spPr>
          <a:xfrm flipH="1">
            <a:off x="6134541" y="4370114"/>
            <a:ext cx="3304503" cy="618910"/>
          </a:xfrm>
          <a:prstGeom prst="rect">
            <a:avLst/>
          </a:prstGeom>
          <a:noFill/>
        </p:spPr>
        <p:txBody>
          <a:bodyPr wrap="square" lIns="64284" tIns="32142" rIns="64284" bIns="32142" rtlCol="0">
            <a:spAutoFit/>
          </a:bodyPr>
          <a:lstStyle/>
          <a:p>
            <a:r>
              <a:rPr lang="en-US" spc="-60" dirty="0" smtClean="0">
                <a:latin typeface="Calibri" panose="020F0502020204030204"/>
              </a:rPr>
              <a:t>Miller’s Anesthesia. </a:t>
            </a:r>
            <a:r>
              <a:rPr lang="en-US" spc="-11" dirty="0" smtClean="0">
                <a:latin typeface="Calibri" panose="020F0502020204030204"/>
              </a:rPr>
              <a:t>8th</a:t>
            </a:r>
            <a:r>
              <a:rPr lang="en-US" spc="-4" dirty="0" smtClean="0">
                <a:latin typeface="Calibri" panose="020F0502020204030204"/>
              </a:rPr>
              <a:t> </a:t>
            </a:r>
            <a:r>
              <a:rPr lang="en-US" spc="-32" dirty="0" smtClean="0">
                <a:latin typeface="Calibri" panose="020F0502020204030204"/>
              </a:rPr>
              <a:t>edition.</a:t>
            </a:r>
            <a:r>
              <a:rPr lang="en-US" spc="-4" dirty="0" smtClean="0">
                <a:latin typeface="Calibri" panose="020F0502020204030204"/>
              </a:rPr>
              <a:t> </a:t>
            </a:r>
            <a:r>
              <a:rPr lang="en-US" spc="-11" dirty="0" smtClean="0">
                <a:latin typeface="Calibri" panose="020F0502020204030204"/>
              </a:rPr>
              <a:t>2015.</a:t>
            </a:r>
            <a:endParaRPr lang="en-US" dirty="0">
              <a:latin typeface="Calibri" panose="020F0502020204030204"/>
            </a:endParaRPr>
          </a:p>
        </p:txBody>
      </p:sp>
    </p:spTree>
    <p:extLst>
      <p:ext uri="{BB962C8B-B14F-4D97-AF65-F5344CB8AC3E}">
        <p14:creationId xmlns:p14="http://schemas.microsoft.com/office/powerpoint/2010/main" val="34175720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Gastrointestinal Tract</a:t>
            </a:r>
            <a:endParaRPr lang="en-US" dirty="0"/>
          </a:p>
        </p:txBody>
      </p:sp>
      <p:sp>
        <p:nvSpPr>
          <p:cNvPr id="5" name="object 27"/>
          <p:cNvSpPr/>
          <p:nvPr/>
        </p:nvSpPr>
        <p:spPr>
          <a:xfrm>
            <a:off x="523728" y="1397545"/>
            <a:ext cx="3571875" cy="4313038"/>
          </a:xfrm>
          <a:prstGeom prst="rect">
            <a:avLst/>
          </a:prstGeom>
          <a:blipFill>
            <a:blip r:embed="rId3" cstate="print"/>
            <a:stretch>
              <a:fillRect/>
            </a:stretch>
          </a:blipFill>
        </p:spPr>
        <p:txBody>
          <a:bodyPr wrap="square" lIns="0" tIns="0" rIns="0" bIns="0" rtlCol="0"/>
          <a:lstStyle/>
          <a:p>
            <a:endParaRPr dirty="0">
              <a:solidFill>
                <a:prstClr val="black"/>
              </a:solidFill>
              <a:latin typeface="Calibri" panose="020F0502020204030204"/>
            </a:endParaRPr>
          </a:p>
        </p:txBody>
      </p:sp>
      <p:sp>
        <p:nvSpPr>
          <p:cNvPr id="6" name="Text Placeholder 28"/>
          <p:cNvSpPr txBox="1">
            <a:spLocks/>
          </p:cNvSpPr>
          <p:nvPr/>
        </p:nvSpPr>
        <p:spPr>
          <a:xfrm>
            <a:off x="4282440" y="1214668"/>
            <a:ext cx="4693920" cy="492705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Enterochromaffin (EC) cells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Widely distributed throughout gastrointestinal (GI) tract within the epithelium</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Synthesizes 90% of serotonin (5-HT) in the presence of tryptophan hydroxylase (TPH-1) from chemical and mechanical stimuli</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Activates afferent vagal nerve endings in gut wall and stimulates the dorsal brainstem via the nucleus tractus solitarius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5-HT3 antagonists (serotonin receptor)</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4657021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Text Placeholder 2"/>
          <p:cNvSpPr>
            <a:spLocks noGrp="1"/>
          </p:cNvSpPr>
          <p:nvPr>
            <p:ph type="body" sz="quarter" idx="11"/>
          </p:nvPr>
        </p:nvSpPr>
        <p:spPr>
          <a:xfrm>
            <a:off x="228600" y="1384300"/>
            <a:ext cx="8686800" cy="4525963"/>
          </a:xfrm>
        </p:spPr>
        <p:txBody>
          <a:bodyPr>
            <a:normAutofit lnSpcReduction="10000"/>
          </a:bodyPr>
          <a:lstStyle/>
          <a:p>
            <a:pPr lvl="0" defTabSz="457200" fontAlgn="auto">
              <a:spcAft>
                <a:spcPts val="0"/>
              </a:spcAft>
              <a:buFont typeface="Arial"/>
              <a:buChar char="•"/>
            </a:pPr>
            <a:r>
              <a:rPr lang="en-US" sz="3000" kern="1200" dirty="0">
                <a:solidFill>
                  <a:schemeClr val="tx1"/>
                </a:solidFill>
                <a:latin typeface="Calibri"/>
              </a:rPr>
              <a:t>Review commonly administered neuromuscular blocking (NMB) agents, their purpose, and potential side effects.</a:t>
            </a:r>
          </a:p>
          <a:p>
            <a:pPr lvl="0" defTabSz="457200" fontAlgn="auto">
              <a:spcAft>
                <a:spcPts val="0"/>
              </a:spcAft>
              <a:buFont typeface="Arial"/>
              <a:buChar char="•"/>
            </a:pPr>
            <a:r>
              <a:rPr lang="en-US" sz="3000" kern="1200" dirty="0">
                <a:solidFill>
                  <a:schemeClr val="tx1"/>
                </a:solidFill>
                <a:latin typeface="Calibri"/>
              </a:rPr>
              <a:t>Apply current monitoring strategies for reversal of neuromuscular blockade using patient scenarios.</a:t>
            </a:r>
          </a:p>
          <a:p>
            <a:pPr lvl="0" defTabSz="457200" fontAlgn="auto">
              <a:spcAft>
                <a:spcPts val="0"/>
              </a:spcAft>
              <a:buFont typeface="Arial"/>
              <a:buChar char="•"/>
            </a:pPr>
            <a:r>
              <a:rPr lang="en-US" sz="3000" kern="1200" dirty="0">
                <a:solidFill>
                  <a:schemeClr val="tx1"/>
                </a:solidFill>
                <a:latin typeface="Calibri"/>
              </a:rPr>
              <a:t>Recommend strategies to minimize safety risks associated with residual paralysis. </a:t>
            </a:r>
          </a:p>
          <a:p>
            <a:pPr lvl="0" defTabSz="457200" fontAlgn="auto">
              <a:spcAft>
                <a:spcPts val="0"/>
              </a:spcAft>
              <a:buFont typeface="Arial"/>
              <a:buChar char="•"/>
            </a:pPr>
            <a:r>
              <a:rPr lang="en-US" sz="3000" kern="1200" dirty="0">
                <a:solidFill>
                  <a:schemeClr val="tx1"/>
                </a:solidFill>
                <a:latin typeface="Calibri"/>
              </a:rPr>
              <a:t>Discuss risk factors for postoperative nausea and vomiting (PONV) and provide evidence-based input on appropriate prevention and treatment.</a:t>
            </a:r>
          </a:p>
          <a:p>
            <a:endParaRPr lang="en-US" dirty="0">
              <a:solidFill>
                <a:schemeClr val="tx1"/>
              </a:solidFill>
            </a:endParaRPr>
          </a:p>
        </p:txBody>
      </p:sp>
      <p:sp>
        <p:nvSpPr>
          <p:cNvPr id="4" name="Text Placeholder 3"/>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25614296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Chemoreceptor Trigger Zone (CTZ)</a:t>
            </a:r>
          </a:p>
        </p:txBody>
      </p:sp>
      <p:sp>
        <p:nvSpPr>
          <p:cNvPr id="4" name="object 23"/>
          <p:cNvSpPr/>
          <p:nvPr/>
        </p:nvSpPr>
        <p:spPr>
          <a:xfrm>
            <a:off x="4757146" y="1928813"/>
            <a:ext cx="3732609" cy="3714750"/>
          </a:xfrm>
          <a:prstGeom prst="rect">
            <a:avLst/>
          </a:prstGeom>
          <a:blipFill>
            <a:blip r:embed="rId2" cstate="print"/>
            <a:stretch>
              <a:fillRect/>
            </a:stretch>
          </a:blipFill>
        </p:spPr>
        <p:txBody>
          <a:bodyPr wrap="square" lIns="0" tIns="0" rIns="0" bIns="0" rtlCol="0"/>
          <a:lstStyle/>
          <a:p>
            <a:endParaRPr dirty="0">
              <a:solidFill>
                <a:prstClr val="black"/>
              </a:solidFill>
              <a:latin typeface="Calibri" panose="020F0502020204030204"/>
            </a:endParaRPr>
          </a:p>
        </p:txBody>
      </p:sp>
      <p:sp>
        <p:nvSpPr>
          <p:cNvPr id="5" name="Content Placeholder 24"/>
          <p:cNvSpPr txBox="1">
            <a:spLocks/>
          </p:cNvSpPr>
          <p:nvPr/>
        </p:nvSpPr>
        <p:spPr>
          <a:xfrm>
            <a:off x="228600" y="1298993"/>
            <a:ext cx="4419600" cy="494940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b="0" i="0" u="none" strike="noStrike" kern="1200" cap="none" spc="0" normalizeH="0" baseline="0" noProof="0" dirty="0" smtClean="0">
                <a:ln>
                  <a:noFill/>
                </a:ln>
                <a:effectLst/>
                <a:uLnTx/>
                <a:uFillTx/>
                <a:latin typeface="Calibri" panose="020F0502020204030204"/>
                <a:ea typeface="+mn-ea"/>
                <a:cs typeface="+mn-cs"/>
              </a:rPr>
              <a:t>Located in the bottom of the fourth ventricle in the area postrema</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b="0" i="0" u="none" strike="noStrike" kern="1200" cap="none" spc="0" normalizeH="0" baseline="0" noProof="0" dirty="0" smtClean="0">
                <a:ln>
                  <a:noFill/>
                </a:ln>
                <a:effectLst/>
                <a:uLnTx/>
                <a:uFillTx/>
                <a:latin typeface="Calibri" panose="020F0502020204030204"/>
                <a:ea typeface="+mn-ea"/>
                <a:cs typeface="+mn-cs"/>
              </a:rPr>
              <a:t>Lacks blood-brain barrier</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b="0" i="0" u="none" strike="noStrike" kern="1200" cap="none" spc="0" normalizeH="0" baseline="0" noProof="0" dirty="0" smtClean="0">
                <a:ln>
                  <a:noFill/>
                </a:ln>
                <a:effectLst/>
                <a:uLnTx/>
                <a:uFillTx/>
                <a:latin typeface="Calibri" panose="020F0502020204030204"/>
                <a:ea typeface="+mn-ea"/>
                <a:cs typeface="+mn-cs"/>
              </a:rPr>
              <a:t>Permeable endothelium detects emetogenic substances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b="0" i="0" u="none" strike="noStrike" kern="1200" cap="none" spc="0" normalizeH="0" baseline="0" noProof="0" dirty="0" smtClean="0">
                <a:ln>
                  <a:noFill/>
                </a:ln>
                <a:effectLst/>
                <a:uLnTx/>
                <a:uFillTx/>
                <a:latin typeface="Calibri" panose="020F0502020204030204"/>
                <a:ea typeface="+mn-ea"/>
                <a:cs typeface="+mn-cs"/>
              </a:rPr>
              <a:t>Sends triggers to vomiting center with stimulation of dopaminergic (D2) and serotonergic (5-HT3) receptors</a:t>
            </a:r>
            <a:endParaRPr kumimoji="0" lang="en-US"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27089789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Why Receptor Activity is Important</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7736" y="1287463"/>
            <a:ext cx="7418509" cy="5479580"/>
          </a:xfrm>
          <a:prstGeom prst="rect">
            <a:avLst/>
          </a:prstGeom>
        </p:spPr>
      </p:pic>
      <p:sp>
        <p:nvSpPr>
          <p:cNvPr id="6" name="Oval 5"/>
          <p:cNvSpPr/>
          <p:nvPr/>
        </p:nvSpPr>
        <p:spPr>
          <a:xfrm>
            <a:off x="3931745" y="1576070"/>
            <a:ext cx="1293035" cy="1314450"/>
          </a:xfrm>
          <a:prstGeom prst="ellipse">
            <a:avLst/>
          </a:prstGeom>
          <a:noFill/>
          <a:ln w="127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25692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Willingness to Pay</a:t>
            </a:r>
            <a:endParaRPr lang="en-US" dirty="0"/>
          </a:p>
        </p:txBody>
      </p:sp>
      <p:sp>
        <p:nvSpPr>
          <p:cNvPr id="5" name="Content Placeholder 2"/>
          <p:cNvSpPr txBox="1">
            <a:spLocks/>
          </p:cNvSpPr>
          <p:nvPr/>
        </p:nvSpPr>
        <p:spPr>
          <a:xfrm>
            <a:off x="317500" y="1227351"/>
            <a:ext cx="9194800" cy="487680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How much are patients willing to pay to avoid PONV?</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smtClean="0">
              <a:ln>
                <a:noFill/>
              </a:ln>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sng" strike="noStrike" kern="1200" cap="none" spc="0" normalizeH="0" baseline="0" noProof="0" dirty="0" smtClean="0">
                <a:ln>
                  <a:noFill/>
                </a:ln>
                <a:effectLst/>
                <a:uLnTx/>
                <a:uFillTx/>
                <a:latin typeface="Calibri" panose="020F0502020204030204"/>
                <a:ea typeface="+mn-ea"/>
                <a:cs typeface="+mn-cs"/>
              </a:rPr>
              <a:t>Factors</a:t>
            </a: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smtClean="0">
                <a:ln>
                  <a:noFill/>
                </a:ln>
                <a:effectLst/>
                <a:uLnTx/>
                <a:uFillTx/>
                <a:latin typeface="Calibri" panose="020F0502020204030204"/>
                <a:ea typeface="+mn-ea"/>
                <a:cs typeface="+mn-cs"/>
              </a:rPr>
              <a:t>Income</a:t>
            </a: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smtClean="0">
                <a:ln>
                  <a:noFill/>
                </a:ln>
                <a:effectLst/>
                <a:uLnTx/>
                <a:uFillTx/>
                <a:latin typeface="Calibri" panose="020F0502020204030204"/>
                <a:ea typeface="+mn-ea"/>
                <a:cs typeface="+mn-cs"/>
              </a:rPr>
              <a:t>Previous PONV</a:t>
            </a: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smtClean="0">
                <a:ln>
                  <a:noFill/>
                </a:ln>
                <a:effectLst/>
                <a:uLnTx/>
                <a:uFillTx/>
                <a:latin typeface="Calibri" panose="020F0502020204030204"/>
                <a:ea typeface="+mn-ea"/>
                <a:cs typeface="+mn-cs"/>
              </a:rPr>
              <a:t>PONV in PACU</a:t>
            </a: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smtClean="0">
                <a:ln>
                  <a:noFill/>
                </a:ln>
                <a:effectLst/>
                <a:uLnTx/>
                <a:uFillTx/>
                <a:latin typeface="Calibri" panose="020F0502020204030204"/>
                <a:ea typeface="+mn-ea"/>
                <a:cs typeface="+mn-cs"/>
              </a:rPr>
              <a:t>Importance of avoiding PONV</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600" b="0" i="0" u="none" strike="noStrike" kern="1200" cap="none" spc="0" normalizeH="0" baseline="0" noProof="0" dirty="0" smtClean="0">
              <a:ln>
                <a:noFill/>
              </a:ln>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endParaRPr kumimoji="0" lang="en-US" sz="1600" b="0" i="0" u="none" strike="noStrike" kern="1200" cap="none" spc="0" normalizeH="0" baseline="0" noProof="0" dirty="0" smtClean="0">
              <a:ln>
                <a:noFill/>
              </a:ln>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sng" strike="noStrike" kern="1200" cap="none" spc="0" normalizeH="0" baseline="0" noProof="0" dirty="0" smtClean="0">
                <a:ln>
                  <a:noFill/>
                </a:ln>
                <a:effectLst/>
                <a:uLnTx/>
                <a:uFillTx/>
                <a:latin typeface="Calibri" panose="020F0502020204030204"/>
                <a:ea typeface="+mn-ea"/>
                <a:cs typeface="+mn-cs"/>
              </a:rPr>
              <a:t>Parents of patients</a:t>
            </a: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200" b="0" i="0" u="none" strike="noStrike" kern="1200" cap="none" spc="0" normalizeH="0" baseline="0" noProof="0" dirty="0" smtClean="0">
                <a:ln>
                  <a:noFill/>
                </a:ln>
                <a:effectLst/>
                <a:uLnTx/>
                <a:uFillTx/>
                <a:latin typeface="Calibri" panose="020F0502020204030204"/>
                <a:ea typeface="+mn-ea"/>
                <a:cs typeface="+mn-cs"/>
              </a:rPr>
              <a:t>150 parents surveyed</a:t>
            </a: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200" b="0" i="0" u="none" strike="noStrike" kern="1200" cap="none" spc="0" normalizeH="0" baseline="0" noProof="0" dirty="0" smtClean="0">
                <a:ln>
                  <a:noFill/>
                </a:ln>
                <a:effectLst/>
                <a:uLnTx/>
                <a:uFillTx/>
                <a:latin typeface="Calibri" panose="020F0502020204030204"/>
                <a:ea typeface="+mn-ea"/>
                <a:cs typeface="+mn-cs"/>
              </a:rPr>
              <a:t>Vomiting ranked as highest undesirable effect</a:t>
            </a: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200" b="0" i="0" u="none" strike="noStrike" kern="1200" cap="none" spc="0" normalizeH="0" baseline="0" noProof="0" dirty="0" smtClean="0">
                <a:ln>
                  <a:noFill/>
                </a:ln>
                <a:effectLst/>
                <a:uLnTx/>
                <a:uFillTx/>
                <a:latin typeface="Calibri" panose="020F0502020204030204"/>
                <a:ea typeface="+mn-ea"/>
                <a:cs typeface="+mn-cs"/>
              </a:rPr>
              <a:t>Parents willing to pay $28.89 for prevention</a:t>
            </a:r>
            <a:endParaRPr kumimoji="0" lang="en-US" sz="2200" b="0" i="0" u="none" strike="noStrike" kern="1200" cap="none" spc="0" normalizeH="0" baseline="0" noProof="0" dirty="0">
              <a:ln>
                <a:noFill/>
              </a:ln>
              <a:effectLst/>
              <a:uLnTx/>
              <a:uFillTx/>
              <a:latin typeface="Calibri" panose="020F0502020204030204"/>
              <a:ea typeface="+mn-ea"/>
              <a:cs typeface="+mn-cs"/>
            </a:endParaRPr>
          </a:p>
        </p:txBody>
      </p:sp>
      <p:pic>
        <p:nvPicPr>
          <p:cNvPr id="6" name="Picture 5"/>
          <p:cNvPicPr>
            <a:picLocks noChangeAspect="1"/>
          </p:cNvPicPr>
          <p:nvPr/>
        </p:nvPicPr>
        <p:blipFill>
          <a:blip r:embed="rId3"/>
          <a:stretch>
            <a:fillRect/>
          </a:stretch>
        </p:blipFill>
        <p:spPr>
          <a:xfrm>
            <a:off x="6969252" y="2075180"/>
            <a:ext cx="1831848" cy="1831848"/>
          </a:xfrm>
          <a:prstGeom prst="rect">
            <a:avLst/>
          </a:prstGeom>
        </p:spPr>
      </p:pic>
      <p:cxnSp>
        <p:nvCxnSpPr>
          <p:cNvPr id="7" name="Straight Arrow Connector 6"/>
          <p:cNvCxnSpPr/>
          <p:nvPr/>
        </p:nvCxnSpPr>
        <p:spPr>
          <a:xfrm>
            <a:off x="3467100" y="3263900"/>
            <a:ext cx="1219200" cy="0"/>
          </a:xfrm>
          <a:prstGeom prst="straightConnector1">
            <a:avLst/>
          </a:prstGeom>
          <a:noFill/>
          <a:ln w="44450" cap="flat" cmpd="sng" algn="ctr">
            <a:solidFill>
              <a:srgbClr val="5B9BD5"/>
            </a:solidFill>
            <a:prstDash val="solid"/>
            <a:miter lim="800000"/>
            <a:tailEnd type="triangle"/>
          </a:ln>
          <a:effectLst/>
        </p:spPr>
      </p:cxnSp>
      <p:sp>
        <p:nvSpPr>
          <p:cNvPr id="8" name="TextBox 7"/>
          <p:cNvSpPr txBox="1"/>
          <p:nvPr/>
        </p:nvSpPr>
        <p:spPr>
          <a:xfrm>
            <a:off x="4914900" y="3002291"/>
            <a:ext cx="1828800" cy="523220"/>
          </a:xfrm>
          <a:prstGeom prst="rect">
            <a:avLst/>
          </a:prstGeom>
          <a:noFill/>
        </p:spPr>
        <p:txBody>
          <a:bodyPr wrap="square" rtlCol="0">
            <a:spAutoFit/>
          </a:bodyPr>
          <a:lstStyle/>
          <a:p>
            <a:r>
              <a:rPr lang="en-US" sz="2800" dirty="0">
                <a:solidFill>
                  <a:prstClr val="black"/>
                </a:solidFill>
                <a:latin typeface="Calibri" panose="020F0502020204030204"/>
              </a:rPr>
              <a:t>$56-$100 </a:t>
            </a:r>
          </a:p>
        </p:txBody>
      </p:sp>
      <p:sp>
        <p:nvSpPr>
          <p:cNvPr id="9" name="TextBox 8"/>
          <p:cNvSpPr txBox="1"/>
          <p:nvPr/>
        </p:nvSpPr>
        <p:spPr>
          <a:xfrm>
            <a:off x="622880" y="6015592"/>
            <a:ext cx="8216320" cy="646331"/>
          </a:xfrm>
          <a:prstGeom prst="rect">
            <a:avLst/>
          </a:prstGeom>
          <a:noFill/>
        </p:spPr>
        <p:txBody>
          <a:bodyPr wrap="square" rtlCol="0">
            <a:spAutoFit/>
          </a:bodyPr>
          <a:lstStyle/>
          <a:p>
            <a:pPr algn="r"/>
            <a:r>
              <a:rPr lang="fr-FR" dirty="0">
                <a:latin typeface="Calibri" panose="020F0502020204030204"/>
              </a:rPr>
              <a:t>Gan </a:t>
            </a:r>
            <a:r>
              <a:rPr lang="fr-FR" dirty="0" smtClean="0">
                <a:latin typeface="Calibri" panose="020F0502020204030204"/>
              </a:rPr>
              <a:t>T et al. </a:t>
            </a:r>
            <a:r>
              <a:rPr lang="fr-FR" i="1" dirty="0" smtClean="0">
                <a:latin typeface="Calibri" panose="020F0502020204030204"/>
              </a:rPr>
              <a:t>A</a:t>
            </a:r>
            <a:r>
              <a:rPr lang="en-US" i="1" dirty="0" smtClean="0">
                <a:latin typeface="Calibri" panose="020F0502020204030204"/>
              </a:rPr>
              <a:t>nesth </a:t>
            </a:r>
            <a:r>
              <a:rPr lang="en-US" i="1" dirty="0">
                <a:latin typeface="Calibri" panose="020F0502020204030204"/>
              </a:rPr>
              <a:t>Analg</a:t>
            </a:r>
            <a:r>
              <a:rPr lang="en-US" dirty="0">
                <a:latin typeface="Calibri" panose="020F0502020204030204"/>
              </a:rPr>
              <a:t>. </a:t>
            </a:r>
            <a:r>
              <a:rPr lang="en-US" dirty="0" smtClean="0">
                <a:latin typeface="Calibri" panose="020F0502020204030204"/>
              </a:rPr>
              <a:t>2001; 92:393-400. </a:t>
            </a:r>
          </a:p>
          <a:p>
            <a:pPr algn="r"/>
            <a:r>
              <a:rPr lang="fr-FR" dirty="0" smtClean="0">
                <a:latin typeface="Calibri" panose="020F0502020204030204"/>
              </a:rPr>
              <a:t>Wagner DS et al. </a:t>
            </a:r>
            <a:r>
              <a:rPr lang="en-US" i="1" dirty="0" smtClean="0">
                <a:latin typeface="Calibri" panose="020F0502020204030204"/>
              </a:rPr>
              <a:t>Paediatr </a:t>
            </a:r>
            <a:r>
              <a:rPr lang="en-US" i="1" dirty="0">
                <a:latin typeface="Calibri" panose="020F0502020204030204"/>
              </a:rPr>
              <a:t>Anaesth</a:t>
            </a:r>
            <a:r>
              <a:rPr lang="en-US" dirty="0">
                <a:latin typeface="Calibri" panose="020F0502020204030204"/>
              </a:rPr>
              <a:t>. </a:t>
            </a:r>
            <a:r>
              <a:rPr lang="en-US" dirty="0" smtClean="0">
                <a:latin typeface="Calibri" panose="020F0502020204030204"/>
              </a:rPr>
              <a:t>2007; 17:1035-42.</a:t>
            </a:r>
            <a:endParaRPr lang="en-US" dirty="0">
              <a:latin typeface="Calibri" panose="020F0502020204030204"/>
            </a:endParaRPr>
          </a:p>
        </p:txBody>
      </p:sp>
      <p:pic>
        <p:nvPicPr>
          <p:cNvPr id="10" name="Picture 9"/>
          <p:cNvPicPr>
            <a:picLocks noChangeAspect="1"/>
          </p:cNvPicPr>
          <p:nvPr/>
        </p:nvPicPr>
        <p:blipFill>
          <a:blip r:embed="rId4"/>
          <a:stretch>
            <a:fillRect/>
          </a:stretch>
        </p:blipFill>
        <p:spPr>
          <a:xfrm>
            <a:off x="7133426" y="4107158"/>
            <a:ext cx="1503503" cy="1796869"/>
          </a:xfrm>
          <a:prstGeom prst="rect">
            <a:avLst/>
          </a:prstGeom>
        </p:spPr>
      </p:pic>
    </p:spTree>
    <p:extLst>
      <p:ext uri="{BB962C8B-B14F-4D97-AF65-F5344CB8AC3E}">
        <p14:creationId xmlns:p14="http://schemas.microsoft.com/office/powerpoint/2010/main" val="34986341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PONV Risk Score in Adults</a:t>
            </a:r>
            <a:br>
              <a:rPr lang="en-US" dirty="0"/>
            </a:br>
            <a:endParaRPr lang="en-US" dirty="0"/>
          </a:p>
        </p:txBody>
      </p:sp>
      <p:sp>
        <p:nvSpPr>
          <p:cNvPr id="4" name="Text Placeholder 3"/>
          <p:cNvSpPr>
            <a:spLocks noGrp="1"/>
          </p:cNvSpPr>
          <p:nvPr>
            <p:ph type="body" sz="quarter" idx="10"/>
          </p:nvPr>
        </p:nvSpPr>
        <p:spPr>
          <a:xfrm>
            <a:off x="228600" y="5839906"/>
            <a:ext cx="8686800" cy="646331"/>
          </a:xfrm>
        </p:spPr>
        <p:txBody>
          <a:bodyPr/>
          <a:lstStyle/>
          <a:p>
            <a:r>
              <a:rPr lang="da-DK" dirty="0"/>
              <a:t>Gan TJ et al. </a:t>
            </a:r>
            <a:r>
              <a:rPr lang="da-DK" i="1" dirty="0"/>
              <a:t>Anesth Analg</a:t>
            </a:r>
            <a:r>
              <a:rPr lang="da-DK" dirty="0"/>
              <a:t>. 2014; 118:85-113.</a:t>
            </a:r>
          </a:p>
          <a:p>
            <a:r>
              <a:rPr lang="da-DK" dirty="0"/>
              <a:t>Apfel CC et al. </a:t>
            </a:r>
            <a:r>
              <a:rPr lang="da-DK" i="1" dirty="0"/>
              <a:t>Anesthesiology</a:t>
            </a:r>
            <a:r>
              <a:rPr lang="da-DK" dirty="0"/>
              <a:t>. 1999; 91:693-700</a:t>
            </a:r>
            <a:r>
              <a:rPr lang="da-DK" dirty="0" smtClean="0"/>
              <a:t>.</a:t>
            </a:r>
            <a:endParaRPr lang="en-US" dirty="0"/>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1138" y="1435100"/>
            <a:ext cx="8729663"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69544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28600" y="6467889"/>
            <a:ext cx="8686800" cy="369332"/>
          </a:xfrm>
        </p:spPr>
        <p:txBody>
          <a:bodyPr/>
          <a:lstStyle/>
          <a:p>
            <a:r>
              <a:rPr lang="en-US" dirty="0"/>
              <a:t>Hooper VD. </a:t>
            </a:r>
            <a:r>
              <a:rPr lang="en-US" i="1" dirty="0"/>
              <a:t>J </a:t>
            </a:r>
            <a:r>
              <a:rPr lang="en-US" i="1" dirty="0" err="1"/>
              <a:t>Perianesth</a:t>
            </a:r>
            <a:r>
              <a:rPr lang="en-US" i="1" dirty="0"/>
              <a:t> </a:t>
            </a:r>
            <a:r>
              <a:rPr lang="en-US" i="1" dirty="0" err="1"/>
              <a:t>Nurs</a:t>
            </a:r>
            <a:r>
              <a:rPr lang="en-US" dirty="0"/>
              <a:t>. 2015; 30:377-82</a:t>
            </a:r>
            <a:r>
              <a:rPr lang="en-US" dirty="0" smtClean="0"/>
              <a:t>.</a:t>
            </a:r>
            <a:endParaRPr lang="en-US" dirty="0"/>
          </a:p>
        </p:txBody>
      </p:sp>
      <p:sp>
        <p:nvSpPr>
          <p:cNvPr id="3" name="Title 2"/>
          <p:cNvSpPr>
            <a:spLocks noGrp="1"/>
          </p:cNvSpPr>
          <p:nvPr>
            <p:ph type="title"/>
          </p:nvPr>
        </p:nvSpPr>
        <p:spPr/>
        <p:txBody>
          <a:bodyPr>
            <a:normAutofit fontScale="90000"/>
          </a:bodyPr>
          <a:lstStyle/>
          <a:p>
            <a:r>
              <a:rPr lang="en-US" dirty="0"/>
              <a:t>Risk Factors for Post Discharge Nausea and Vomiting (PDNV)</a:t>
            </a:r>
          </a:p>
        </p:txBody>
      </p:sp>
      <p:graphicFrame>
        <p:nvGraphicFramePr>
          <p:cNvPr id="5" name="Table 4"/>
          <p:cNvGraphicFramePr>
            <a:graphicFrameLocks noGrp="1"/>
          </p:cNvGraphicFramePr>
          <p:nvPr>
            <p:extLst>
              <p:ext uri="{D42A27DB-BD31-4B8C-83A1-F6EECF244321}">
                <p14:modId xmlns:p14="http://schemas.microsoft.com/office/powerpoint/2010/main" val="3958815279"/>
              </p:ext>
            </p:extLst>
          </p:nvPr>
        </p:nvGraphicFramePr>
        <p:xfrm>
          <a:off x="587265" y="2575800"/>
          <a:ext cx="8128000" cy="3235960"/>
        </p:xfrm>
        <a:graphic>
          <a:graphicData uri="http://schemas.openxmlformats.org/drawingml/2006/table">
            <a:tbl>
              <a:tblPr firstRow="1" bandRow="1"/>
              <a:tblGrid>
                <a:gridCol w="4064000">
                  <a:extLst>
                    <a:ext uri="{9D8B030D-6E8A-4147-A177-3AD203B41FA5}">
                      <a16:colId xmlns:a16="http://schemas.microsoft.com/office/drawing/2014/main" xmlns="" val="1266809166"/>
                    </a:ext>
                  </a:extLst>
                </a:gridCol>
                <a:gridCol w="4064000">
                  <a:extLst>
                    <a:ext uri="{9D8B030D-6E8A-4147-A177-3AD203B41FA5}">
                      <a16:colId xmlns:a16="http://schemas.microsoft.com/office/drawing/2014/main" xmlns="" val="1655354989"/>
                    </a:ext>
                  </a:extLst>
                </a:gridCol>
              </a:tblGrid>
              <a:tr h="37084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smtClean="0"/>
                        <a:t>Risk Factors</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smtClean="0"/>
                        <a:t>Points</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xmlns="" val="1986594477"/>
                  </a:ext>
                </a:extLst>
              </a:tr>
              <a:tr h="37084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smtClean="0"/>
                        <a:t>Female Gender</a:t>
                      </a:r>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smtClean="0"/>
                        <a:t>1</a:t>
                      </a:r>
                      <a:endParaRPr lang="en-US"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1979251789"/>
                  </a:ext>
                </a:extLst>
              </a:tr>
              <a:tr h="37084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smtClean="0"/>
                        <a:t>History of PONV</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smtClean="0"/>
                        <a:t>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2961698144"/>
                  </a:ext>
                </a:extLst>
              </a:tr>
              <a:tr h="37084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smtClean="0"/>
                        <a:t>Age &lt;50 years</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smtClean="0"/>
                        <a:t>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2040025981"/>
                  </a:ext>
                </a:extLst>
              </a:tr>
              <a:tr h="37084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smtClean="0"/>
                        <a:t>Use of Opioids in PACU</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smtClean="0"/>
                        <a:t>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4116244275"/>
                  </a:ext>
                </a:extLst>
              </a:tr>
              <a:tr h="37084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smtClean="0"/>
                        <a:t>Nausea in PACU</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smtClean="0"/>
                        <a:t>1</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2030879717"/>
                  </a:ext>
                </a:extLst>
              </a:tr>
              <a:tr h="37084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smtClean="0"/>
                        <a:t>Sum</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smtClean="0"/>
                        <a:t>0-5</a:t>
                      </a:r>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3260290089"/>
                  </a:ext>
                </a:extLst>
              </a:tr>
              <a:tr h="37084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smtClean="0">
                          <a:solidFill>
                            <a:srgbClr val="FF0000"/>
                          </a:solidFill>
                        </a:rPr>
                        <a:t>Risk increases to</a:t>
                      </a:r>
                      <a:r>
                        <a:rPr lang="en-US" baseline="0" dirty="0" smtClean="0">
                          <a:solidFill>
                            <a:srgbClr val="FF0000"/>
                          </a:solidFill>
                        </a:rPr>
                        <a:t> 20, 30, 50, 60, and 80% for each additional risk factor</a:t>
                      </a:r>
                      <a:endParaRPr lang="en-US" dirty="0">
                        <a:solidFill>
                          <a:srgbClr val="FF0000"/>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n-US"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3049097097"/>
                  </a:ext>
                </a:extLst>
              </a:tr>
            </a:tbl>
          </a:graphicData>
        </a:graphic>
      </p:graphicFrame>
      <p:pic>
        <p:nvPicPr>
          <p:cNvPr id="6" name="Picture 5" descr="Home Buyers Guide: One Percent Realty Victoria: Buying a hous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57270" y="990518"/>
            <a:ext cx="1609535" cy="1170234"/>
          </a:xfrm>
          <a:prstGeom prst="rect">
            <a:avLst/>
          </a:prstGeom>
        </p:spPr>
      </p:pic>
    </p:spTree>
    <p:extLst>
      <p:ext uri="{BB962C8B-B14F-4D97-AF65-F5344CB8AC3E}">
        <p14:creationId xmlns:p14="http://schemas.microsoft.com/office/powerpoint/2010/main" val="28214541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Neuromuscular Blocking Agent</a:t>
            </a:r>
            <a:br>
              <a:rPr lang="en-US" dirty="0"/>
            </a:br>
            <a:r>
              <a:rPr lang="en-US" dirty="0"/>
              <a:t> Antagonists</a:t>
            </a:r>
          </a:p>
        </p:txBody>
      </p:sp>
      <p:sp>
        <p:nvSpPr>
          <p:cNvPr id="4" name="Text Placeholder 3"/>
          <p:cNvSpPr>
            <a:spLocks noGrp="1"/>
          </p:cNvSpPr>
          <p:nvPr>
            <p:ph type="body" sz="quarter" idx="10"/>
          </p:nvPr>
        </p:nvSpPr>
        <p:spPr>
          <a:xfrm>
            <a:off x="228600" y="5641508"/>
            <a:ext cx="8686800" cy="1200329"/>
          </a:xfrm>
        </p:spPr>
        <p:txBody>
          <a:bodyPr/>
          <a:lstStyle/>
          <a:p>
            <a:r>
              <a:rPr lang="en-US" dirty="0"/>
              <a:t>Fuchs-</a:t>
            </a:r>
            <a:r>
              <a:rPr lang="en-US" dirty="0" err="1"/>
              <a:t>Buder</a:t>
            </a:r>
            <a:r>
              <a:rPr lang="en-US" dirty="0"/>
              <a:t> T., </a:t>
            </a:r>
            <a:r>
              <a:rPr lang="en-US" dirty="0" err="1"/>
              <a:t>Mencke</a:t>
            </a:r>
            <a:r>
              <a:rPr lang="en-US" dirty="0"/>
              <a:t> T. </a:t>
            </a:r>
            <a:r>
              <a:rPr lang="fr-FR" i="1" dirty="0" err="1"/>
              <a:t>Eur</a:t>
            </a:r>
            <a:r>
              <a:rPr lang="fr-FR" i="1" dirty="0"/>
              <a:t> J </a:t>
            </a:r>
            <a:r>
              <a:rPr lang="fr-FR" i="1" dirty="0" err="1"/>
              <a:t>Anaesthesiol</a:t>
            </a:r>
            <a:r>
              <a:rPr lang="fr-FR" dirty="0"/>
              <a:t> Suppl. 2001; 23:53-9.</a:t>
            </a:r>
            <a:endParaRPr lang="en-US" dirty="0"/>
          </a:p>
          <a:p>
            <a:r>
              <a:rPr lang="en-US" dirty="0" err="1"/>
              <a:t>Salmenpera</a:t>
            </a:r>
            <a:r>
              <a:rPr lang="en-US" dirty="0"/>
              <a:t> M et al. </a:t>
            </a:r>
            <a:r>
              <a:rPr lang="en-US" i="1" dirty="0"/>
              <a:t>Acta </a:t>
            </a:r>
            <a:r>
              <a:rPr lang="en-US" i="1" dirty="0" err="1"/>
              <a:t>Anaesthesiol</a:t>
            </a:r>
            <a:r>
              <a:rPr lang="en-US" i="1" dirty="0"/>
              <a:t> Scand</a:t>
            </a:r>
            <a:r>
              <a:rPr lang="en-US" dirty="0"/>
              <a:t>. 1992; 36:445-8.</a:t>
            </a:r>
          </a:p>
          <a:p>
            <a:r>
              <a:rPr lang="en-US" dirty="0"/>
              <a:t>Gan TJ et al. </a:t>
            </a:r>
            <a:r>
              <a:rPr lang="en-US" i="1" dirty="0"/>
              <a:t>Anesth </a:t>
            </a:r>
            <a:r>
              <a:rPr lang="en-US" i="1" dirty="0" err="1"/>
              <a:t>Analg</a:t>
            </a:r>
            <a:r>
              <a:rPr lang="en-US" dirty="0"/>
              <a:t>. 2014; 118:85-113.</a:t>
            </a:r>
          </a:p>
          <a:p>
            <a:endParaRPr lang="en-US" dirty="0"/>
          </a:p>
        </p:txBody>
      </p:sp>
      <p:pic>
        <p:nvPicPr>
          <p:cNvPr id="5" name="Picture 4" descr="Category:Boxing gloves - Wikimedia Commo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7771" y="344313"/>
            <a:ext cx="1143000" cy="1143000"/>
          </a:xfrm>
          <a:prstGeom prst="rect">
            <a:avLst/>
          </a:prstGeom>
        </p:spPr>
      </p:pic>
      <p:sp>
        <p:nvSpPr>
          <p:cNvPr id="6" name="Content Placeholder 4"/>
          <p:cNvSpPr txBox="1">
            <a:spLocks/>
          </p:cNvSpPr>
          <p:nvPr/>
        </p:nvSpPr>
        <p:spPr>
          <a:xfrm>
            <a:off x="571500" y="1524001"/>
            <a:ext cx="8140700" cy="4140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Consensus Guidelines for the Management of Postoperative Nausea and Vomiting (2014)</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Level of evidence 2A</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PONV is twice as common after use of glycopyrrolate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Muscarinic effects on the GI tract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Clinical Trials prior to 1998</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Relevant dose-related emetogenic effect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Clinical Trials post 1998</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No difference or higher incidence with higher doses</a:t>
            </a:r>
            <a:endParaRPr kumimoji="0" lang="en-US" sz="2400"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20789397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61784"/>
            <a:ext cx="7099300" cy="1143000"/>
          </a:xfrm>
        </p:spPr>
        <p:txBody>
          <a:bodyPr>
            <a:normAutofit fontScale="90000"/>
          </a:bodyPr>
          <a:lstStyle/>
          <a:p>
            <a:pPr algn="l"/>
            <a:r>
              <a:rPr lang="en-US" dirty="0"/>
              <a:t>Postoperative Outcomes with Residual Neuromuscular Blockade</a:t>
            </a:r>
          </a:p>
        </p:txBody>
      </p:sp>
      <p:sp>
        <p:nvSpPr>
          <p:cNvPr id="4" name="Text Placeholder 3"/>
          <p:cNvSpPr>
            <a:spLocks noGrp="1"/>
          </p:cNvSpPr>
          <p:nvPr>
            <p:ph type="body" sz="quarter" idx="10"/>
          </p:nvPr>
        </p:nvSpPr>
        <p:spPr>
          <a:xfrm>
            <a:off x="228600" y="6129605"/>
            <a:ext cx="8686800" cy="369332"/>
          </a:xfrm>
        </p:spPr>
        <p:txBody>
          <a:bodyPr/>
          <a:lstStyle/>
          <a:p>
            <a:r>
              <a:rPr lang="en-US" dirty="0" err="1"/>
              <a:t>Ledowski</a:t>
            </a:r>
            <a:r>
              <a:rPr lang="en-US" dirty="0"/>
              <a:t> T et al. </a:t>
            </a:r>
            <a:r>
              <a:rPr lang="en-US" i="1" dirty="0" err="1"/>
              <a:t>Eur</a:t>
            </a:r>
            <a:r>
              <a:rPr lang="en-US" i="1" dirty="0"/>
              <a:t> J </a:t>
            </a:r>
            <a:r>
              <a:rPr lang="en-US" i="1" dirty="0" err="1"/>
              <a:t>Anaesth</a:t>
            </a:r>
            <a:r>
              <a:rPr lang="en-US" dirty="0"/>
              <a:t>. 2014; 31:423-9</a:t>
            </a:r>
            <a:r>
              <a:rPr lang="en-US" dirty="0" smtClean="0"/>
              <a:t>.</a:t>
            </a:r>
            <a:endParaRPr lang="en-US" dirty="0"/>
          </a:p>
        </p:txBody>
      </p:sp>
      <p:sp>
        <p:nvSpPr>
          <p:cNvPr id="6" name="Content Placeholder 2"/>
          <p:cNvSpPr txBox="1">
            <a:spLocks/>
          </p:cNvSpPr>
          <p:nvPr/>
        </p:nvSpPr>
        <p:spPr>
          <a:xfrm>
            <a:off x="457200" y="1825625"/>
            <a:ext cx="824230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Retrospective analysis of 1444 patients receiving a non-depolarizing NMB</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722 sugammadex, 212 neostigmine, 510 no reversal</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Endpoints of unwanted events in the PACU</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Doses</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Sugammadex 2.7 mg/kg (1.1-7.4)</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Neostigmine 2.4 mg (0.8-3.8 mg)</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NMB – 97.5% rocuronium</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Incidence of PONV 21.5% (neostigmine) vs. 13.6% (sugammadex), p&lt;0.05</a:t>
            </a:r>
            <a:endParaRPr kumimoji="0" lang="en-US" sz="2800" b="0" i="0" u="none" strike="noStrike" kern="1200" cap="none" spc="0" normalizeH="0" baseline="0" noProof="0" dirty="0">
              <a:ln>
                <a:noFill/>
              </a:ln>
              <a:effectLst/>
              <a:uLnTx/>
              <a:uFillTx/>
              <a:latin typeface="Calibri" panose="020F0502020204030204"/>
              <a:ea typeface="+mn-ea"/>
              <a:cs typeface="+mn-cs"/>
            </a:endParaRPr>
          </a:p>
        </p:txBody>
      </p:sp>
      <p:pic>
        <p:nvPicPr>
          <p:cNvPr id="8" name="Content Placeholder 6" descr="good outcome&quot; - addiction treatment clients want abstinence - +ADw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1271" y="0"/>
            <a:ext cx="2216574" cy="1727200"/>
          </a:xfrm>
          <a:prstGeom prst="rect">
            <a:avLst/>
          </a:prstGeom>
        </p:spPr>
      </p:pic>
    </p:spTree>
    <p:extLst>
      <p:ext uri="{BB962C8B-B14F-4D97-AF65-F5344CB8AC3E}">
        <p14:creationId xmlns:p14="http://schemas.microsoft.com/office/powerpoint/2010/main" val="41436967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University of Michigan PONV </a:t>
            </a:r>
            <a:r>
              <a:rPr lang="en-US" dirty="0" smtClean="0"/>
              <a:t/>
            </a:r>
            <a:br>
              <a:rPr lang="en-US" dirty="0" smtClean="0"/>
            </a:br>
            <a:r>
              <a:rPr lang="en-US" dirty="0" smtClean="0"/>
              <a:t>Adult </a:t>
            </a:r>
            <a:r>
              <a:rPr lang="en-US" dirty="0"/>
              <a:t>Algorithms</a:t>
            </a:r>
            <a:br>
              <a:rPr lang="en-US" dirty="0"/>
            </a:br>
            <a:endParaRPr lang="en-US" dirty="0"/>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37" y="1866900"/>
            <a:ext cx="9205594" cy="36334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84069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1" y="0"/>
            <a:ext cx="9013235"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349013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50373" y="468914"/>
            <a:ext cx="8563428" cy="5855686"/>
          </a:xfrm>
          <a:prstGeom prst="rect">
            <a:avLst/>
          </a:prstGeom>
        </p:spPr>
      </p:pic>
    </p:spTree>
    <p:extLst>
      <p:ext uri="{BB962C8B-B14F-4D97-AF65-F5344CB8AC3E}">
        <p14:creationId xmlns:p14="http://schemas.microsoft.com/office/powerpoint/2010/main" val="12621045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27544"/>
            <a:ext cx="8686800" cy="1143000"/>
          </a:xfrm>
        </p:spPr>
        <p:txBody>
          <a:bodyPr/>
          <a:lstStyle/>
          <a:p>
            <a:r>
              <a:rPr lang="en-US" dirty="0" smtClean="0"/>
              <a:t>Michael R. England, M.D.</a:t>
            </a:r>
            <a:endParaRPr lang="en-US" dirty="0"/>
          </a:p>
        </p:txBody>
      </p:sp>
      <p:sp>
        <p:nvSpPr>
          <p:cNvPr id="3" name="Text Placeholder 2"/>
          <p:cNvSpPr>
            <a:spLocks noGrp="1"/>
          </p:cNvSpPr>
          <p:nvPr>
            <p:ph type="body" sz="quarter" idx="11"/>
          </p:nvPr>
        </p:nvSpPr>
        <p:spPr/>
        <p:txBody>
          <a:bodyPr/>
          <a:lstStyle/>
          <a:p>
            <a:pPr marL="0" indent="0">
              <a:buNone/>
            </a:pPr>
            <a:r>
              <a:rPr lang="en-US" sz="4000" dirty="0" smtClean="0">
                <a:solidFill>
                  <a:schemeClr val="tx1"/>
                </a:solidFill>
              </a:rPr>
              <a:t>Overview of Current Anesthesia Practice</a:t>
            </a:r>
          </a:p>
          <a:p>
            <a:pPr lvl="1"/>
            <a:r>
              <a:rPr lang="en-US" dirty="0" smtClean="0">
                <a:solidFill>
                  <a:schemeClr val="tx1"/>
                </a:solidFill>
              </a:rPr>
              <a:t>Involving the use of paralytic agents</a:t>
            </a:r>
          </a:p>
          <a:p>
            <a:pPr lvl="1"/>
            <a:r>
              <a:rPr lang="en-US" dirty="0" smtClean="0">
                <a:solidFill>
                  <a:schemeClr val="tx1"/>
                </a:solidFill>
              </a:rPr>
              <a:t>Focus on moderate vs. deep blockade</a:t>
            </a:r>
          </a:p>
          <a:p>
            <a:pPr lvl="1"/>
            <a:r>
              <a:rPr lang="en-US" dirty="0" smtClean="0">
                <a:solidFill>
                  <a:schemeClr val="tx1"/>
                </a:solidFill>
              </a:rPr>
              <a:t>Current monitoring tools and practice patterns</a:t>
            </a:r>
          </a:p>
          <a:p>
            <a:pPr lvl="1"/>
            <a:r>
              <a:rPr lang="en-US" dirty="0" smtClean="0">
                <a:solidFill>
                  <a:schemeClr val="tx1"/>
                </a:solidFill>
              </a:rPr>
              <a:t>Including the need for Rapid Sequence Induction (RSI)</a:t>
            </a:r>
          </a:p>
          <a:p>
            <a:pPr marL="0" indent="0">
              <a:buNone/>
            </a:pPr>
            <a:r>
              <a:rPr lang="en-US" dirty="0" smtClean="0">
                <a:solidFill>
                  <a:schemeClr val="tx1"/>
                </a:solidFill>
              </a:rPr>
              <a:t>Then describe the ways, whys, and </a:t>
            </a:r>
            <a:r>
              <a:rPr lang="en-US" dirty="0" err="1" smtClean="0">
                <a:solidFill>
                  <a:schemeClr val="tx1"/>
                </a:solidFill>
              </a:rPr>
              <a:t>hows</a:t>
            </a:r>
            <a:r>
              <a:rPr lang="en-US" dirty="0" smtClean="0">
                <a:solidFill>
                  <a:schemeClr val="tx1"/>
                </a:solidFill>
              </a:rPr>
              <a:t> it may be all improved</a:t>
            </a:r>
            <a:endParaRPr lang="en-US" dirty="0">
              <a:solidFill>
                <a:schemeClr val="tx1"/>
              </a:solidFill>
            </a:endParaRPr>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575603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Postoperative Nausea &amp; Vomiting (PONV)</a:t>
            </a:r>
            <a:endParaRPr lang="en-US" dirty="0"/>
          </a:p>
        </p:txBody>
      </p:sp>
      <p:sp>
        <p:nvSpPr>
          <p:cNvPr id="5" name="Content Placeholder 2"/>
          <p:cNvSpPr txBox="1">
            <a:spLocks/>
          </p:cNvSpPr>
          <p:nvPr/>
        </p:nvSpPr>
        <p:spPr>
          <a:xfrm>
            <a:off x="218441" y="1143000"/>
            <a:ext cx="8468359" cy="54102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324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smtClean="0">
                <a:ln>
                  <a:noFill/>
                </a:ln>
                <a:effectLst/>
                <a:uLnTx/>
                <a:uFillTx/>
                <a:latin typeface="Calibri" panose="020F0502020204030204"/>
                <a:ea typeface="+mn-ea"/>
                <a:cs typeface="+mn-cs"/>
              </a:rPr>
              <a:t>Case Presentation </a:t>
            </a:r>
          </a:p>
          <a:p>
            <a:pPr marL="228600" marR="0" lvl="0" indent="-228600" algn="l" defTabSz="914400" rtl="0" eaLnBrk="1" fontAlgn="auto" latinLnBrk="0" hangingPunct="1">
              <a:lnSpc>
                <a:spcPts val="254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65-year-old female with BMI 28 kg/m</a:t>
            </a:r>
            <a:r>
              <a:rPr kumimoji="0" lang="en-US" sz="2400" b="0" i="0" u="none" strike="noStrike" kern="1200" cap="none" spc="0" normalizeH="0" baseline="30000" noProof="0" dirty="0" smtClean="0">
                <a:ln>
                  <a:noFill/>
                </a:ln>
                <a:effectLst/>
                <a:uLnTx/>
                <a:uFillTx/>
                <a:latin typeface="Calibri" panose="020F0502020204030204"/>
                <a:ea typeface="+mn-ea"/>
                <a:cs typeface="+mn-cs"/>
              </a:rPr>
              <a:t>2</a:t>
            </a:r>
            <a:r>
              <a:rPr kumimoji="0" lang="en-US" sz="2400" b="0" i="0" u="none" strike="noStrike" kern="1200" cap="none" spc="0" normalizeH="0" baseline="0" noProof="0" dirty="0" smtClean="0">
                <a:ln>
                  <a:noFill/>
                </a:ln>
                <a:effectLst/>
                <a:uLnTx/>
                <a:uFillTx/>
                <a:latin typeface="Calibri" panose="020F0502020204030204"/>
                <a:ea typeface="+mn-ea"/>
                <a:cs typeface="+mn-cs"/>
              </a:rPr>
              <a:t>, HTN, COPD [smoker], OSA, history of PONV</a:t>
            </a:r>
          </a:p>
          <a:p>
            <a:pPr marL="228600" marR="0" lvl="0" indent="-228600" algn="l" defTabSz="914400" rtl="0" eaLnBrk="1" fontAlgn="auto" latinLnBrk="0" hangingPunct="1">
              <a:lnSpc>
                <a:spcPts val="254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Robotic laparoscopic appendectomy</a:t>
            </a:r>
          </a:p>
          <a:p>
            <a:pPr marL="228600" marR="0" lvl="0" indent="-228600" algn="l" defTabSz="914400" rtl="0" eaLnBrk="1" fontAlgn="auto" latinLnBrk="0" hangingPunct="1">
              <a:lnSpc>
                <a:spcPts val="254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Induced with fentanyl</a:t>
            </a:r>
            <a:br>
              <a:rPr kumimoji="0" lang="en-US" sz="2400" b="0" i="0" u="none" strike="noStrike" kern="1200" cap="none" spc="0" normalizeH="0" baseline="0" noProof="0" dirty="0" smtClean="0">
                <a:ln>
                  <a:noFill/>
                </a:ln>
                <a:effectLst/>
                <a:uLnTx/>
                <a:uFillTx/>
                <a:latin typeface="Calibri" panose="020F0502020204030204"/>
                <a:ea typeface="+mn-ea"/>
                <a:cs typeface="+mn-cs"/>
              </a:rPr>
            </a:br>
            <a:r>
              <a:rPr kumimoji="0" lang="en-US" sz="2400" b="0" i="0" u="none" strike="noStrike" kern="1200" cap="none" spc="0" normalizeH="0" baseline="0" noProof="0" dirty="0" smtClean="0">
                <a:ln>
                  <a:noFill/>
                </a:ln>
                <a:effectLst/>
                <a:uLnTx/>
                <a:uFillTx/>
                <a:latin typeface="Calibri" panose="020F0502020204030204"/>
                <a:ea typeface="+mn-ea"/>
                <a:cs typeface="+mn-cs"/>
              </a:rPr>
              <a:t>150 mcg, propofol 200 mg,</a:t>
            </a:r>
            <a:br>
              <a:rPr kumimoji="0" lang="en-US" sz="2400" b="0" i="0" u="none" strike="noStrike" kern="1200" cap="none" spc="0" normalizeH="0" baseline="0" noProof="0" dirty="0" smtClean="0">
                <a:ln>
                  <a:noFill/>
                </a:ln>
                <a:effectLst/>
                <a:uLnTx/>
                <a:uFillTx/>
                <a:latin typeface="Calibri" panose="020F0502020204030204"/>
                <a:ea typeface="+mn-ea"/>
                <a:cs typeface="+mn-cs"/>
              </a:rPr>
            </a:br>
            <a:r>
              <a:rPr kumimoji="0" lang="en-US" sz="2400" b="0" i="0" u="none" strike="noStrike" kern="1200" cap="none" spc="0" normalizeH="0" baseline="0" noProof="0" dirty="0" smtClean="0">
                <a:ln>
                  <a:noFill/>
                </a:ln>
                <a:effectLst/>
                <a:uLnTx/>
                <a:uFillTx/>
                <a:latin typeface="Calibri" panose="020F0502020204030204"/>
                <a:ea typeface="+mn-ea"/>
                <a:cs typeface="+mn-cs"/>
              </a:rPr>
              <a:t>and rocuronium 70 mg IV</a:t>
            </a:r>
          </a:p>
          <a:p>
            <a:pPr marL="228600" marR="0" lvl="0" indent="-228600" algn="l" defTabSz="914400" rtl="0" eaLnBrk="1" fontAlgn="auto" latinLnBrk="0" hangingPunct="1">
              <a:lnSpc>
                <a:spcPts val="254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Given 2 mg hydromorphone, </a:t>
            </a:r>
            <a:r>
              <a:rPr lang="en-US" sz="2400" dirty="0">
                <a:latin typeface="Calibri" panose="020F0502020204030204"/>
              </a:rPr>
              <a:t/>
            </a:r>
            <a:br>
              <a:rPr lang="en-US" sz="2400" dirty="0">
                <a:latin typeface="Calibri" panose="020F0502020204030204"/>
              </a:rPr>
            </a:br>
            <a:r>
              <a:rPr kumimoji="0" lang="en-US" sz="2400" b="0" i="0" u="none" strike="noStrike" kern="1200" cap="none" spc="0" normalizeH="0" baseline="0" noProof="0" dirty="0" smtClean="0">
                <a:ln>
                  <a:noFill/>
                </a:ln>
                <a:effectLst/>
                <a:uLnTx/>
                <a:uFillTx/>
                <a:latin typeface="Calibri" panose="020F0502020204030204"/>
                <a:ea typeface="+mn-ea"/>
                <a:cs typeface="+mn-cs"/>
              </a:rPr>
              <a:t>12.5 mg diphenhydramine, and 4 mg dexamethasone</a:t>
            </a:r>
          </a:p>
          <a:p>
            <a:pPr marL="228600" marR="0" lvl="0" indent="-228600" algn="l" defTabSz="914400" rtl="0" eaLnBrk="1" fontAlgn="auto" latinLnBrk="0" hangingPunct="1">
              <a:lnSpc>
                <a:spcPts val="254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Plan for postoperative opioids on discharge</a:t>
            </a:r>
          </a:p>
          <a:p>
            <a:pPr marL="0" marR="0" lvl="0" indent="0" algn="l" defTabSz="914400" rtl="0" eaLnBrk="1" fontAlgn="auto" latinLnBrk="0" hangingPunct="1">
              <a:lnSpc>
                <a:spcPts val="254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	</a:t>
            </a:r>
          </a:p>
          <a:p>
            <a:pPr marL="0" marR="0" lvl="0" indent="0" algn="l" defTabSz="914400" rtl="0" eaLnBrk="1" fontAlgn="auto" latinLnBrk="0" hangingPunct="1">
              <a:lnSpc>
                <a:spcPts val="324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smtClean="0">
                <a:ln>
                  <a:noFill/>
                </a:ln>
                <a:effectLst/>
                <a:uLnTx/>
                <a:uFillTx/>
                <a:latin typeface="Calibri" panose="020F0502020204030204"/>
                <a:ea typeface="+mn-ea"/>
                <a:cs typeface="+mn-cs"/>
              </a:rPr>
              <a:t>	</a:t>
            </a:r>
            <a:endParaRPr kumimoji="0" lang="en-US" sz="1400" b="0" i="0" u="none" strike="noStrike" kern="1200" cap="none" spc="0" normalizeH="0" baseline="0" noProof="0" dirty="0">
              <a:ln>
                <a:noFill/>
              </a:ln>
              <a:effectLst/>
              <a:uLnTx/>
              <a:uFillTx/>
              <a:latin typeface="Calibri" panose="020F0502020204030204"/>
              <a:ea typeface="+mn-ea"/>
              <a:cs typeface="+mn-cs"/>
            </a:endParaRPr>
          </a:p>
        </p:txBody>
      </p:sp>
      <p:sp>
        <p:nvSpPr>
          <p:cNvPr id="6" name="TextBox 5"/>
          <p:cNvSpPr txBox="1"/>
          <p:nvPr/>
        </p:nvSpPr>
        <p:spPr>
          <a:xfrm>
            <a:off x="965200" y="6254942"/>
            <a:ext cx="7721600" cy="374461"/>
          </a:xfrm>
          <a:prstGeom prst="rect">
            <a:avLst/>
          </a:prstGeom>
          <a:noFill/>
        </p:spPr>
        <p:txBody>
          <a:bodyPr wrap="square" rtlCol="0">
            <a:spAutoFit/>
          </a:bodyPr>
          <a:lstStyle/>
          <a:p>
            <a:pPr algn="r">
              <a:lnSpc>
                <a:spcPts val="2200"/>
              </a:lnSpc>
            </a:pPr>
            <a:r>
              <a:rPr lang="en-US" dirty="0">
                <a:latin typeface="Calibri" panose="020F0502020204030204"/>
              </a:rPr>
              <a:t>(https://commons.wikimedia.org/wiki/File:Da_Vinci_Robot.jpg)</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3868" y="2057400"/>
            <a:ext cx="3725333" cy="2209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294639" y="5715003"/>
            <a:ext cx="8544561" cy="646331"/>
          </a:xfrm>
          <a:prstGeom prst="rect">
            <a:avLst/>
          </a:prstGeom>
          <a:noFill/>
        </p:spPr>
        <p:txBody>
          <a:bodyPr wrap="square" rtlCol="0">
            <a:spAutoFit/>
          </a:bodyPr>
          <a:lstStyle/>
          <a:p>
            <a:r>
              <a:rPr lang="en-US" dirty="0" smtClean="0">
                <a:latin typeface="Calibri" panose="020F0502020204030204"/>
              </a:rPr>
              <a:t>HTN=hypertension</a:t>
            </a:r>
            <a:r>
              <a:rPr lang="en-US" dirty="0">
                <a:latin typeface="Calibri" panose="020F0502020204030204"/>
              </a:rPr>
              <a:t>, COPD=chronic obstructive pulmonary </a:t>
            </a:r>
            <a:r>
              <a:rPr lang="en-US" dirty="0" smtClean="0">
                <a:latin typeface="Calibri" panose="020F0502020204030204"/>
              </a:rPr>
              <a:t>disease, OSA=obstructive </a:t>
            </a:r>
            <a:r>
              <a:rPr lang="en-US" dirty="0">
                <a:latin typeface="Calibri" panose="020F0502020204030204"/>
              </a:rPr>
              <a:t>sleep apnea</a:t>
            </a:r>
          </a:p>
        </p:txBody>
      </p:sp>
    </p:spTree>
    <p:extLst>
      <p:ext uri="{BB962C8B-B14F-4D97-AF65-F5344CB8AC3E}">
        <p14:creationId xmlns:p14="http://schemas.microsoft.com/office/powerpoint/2010/main" val="37019732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457200" y="274638"/>
            <a:ext cx="7604760" cy="1143000"/>
          </a:xfrm>
        </p:spPr>
        <p:txBody>
          <a:bodyPr/>
          <a:lstStyle/>
          <a:p>
            <a:pPr algn="l"/>
            <a:r>
              <a:rPr lang="en-US" dirty="0" smtClean="0"/>
              <a:t>What were the patient’s risk factors for PONV with reversal?</a:t>
            </a:r>
            <a:endParaRPr lang="en-US" dirty="0"/>
          </a:p>
        </p:txBody>
      </p:sp>
      <p:sp>
        <p:nvSpPr>
          <p:cNvPr id="3" name="TPAnswers"/>
          <p:cNvSpPr>
            <a:spLocks noGrp="1"/>
          </p:cNvSpPr>
          <p:nvPr>
            <p:ph idx="1"/>
            <p:custDataLst>
              <p:tags r:id="rId2"/>
            </p:custDataLst>
          </p:nvPr>
        </p:nvSpPr>
        <p:spPr>
          <a:prstGeom prst="rect">
            <a:avLst/>
          </a:prstGeom>
        </p:spPr>
        <p:txBody>
          <a:bodyPr>
            <a:normAutofit/>
          </a:bodyPr>
          <a:lstStyle/>
          <a:p>
            <a:pPr marL="514350" indent="-514350">
              <a:spcAft>
                <a:spcPts val="0"/>
              </a:spcAft>
              <a:buAutoNum type="alphaLcPeriod"/>
            </a:pPr>
            <a:r>
              <a:rPr lang="en-US" smtClean="0"/>
              <a:t>Female gender</a:t>
            </a:r>
            <a:endParaRPr lang="en-US" dirty="0" smtClean="0"/>
          </a:p>
          <a:p>
            <a:pPr marL="514350" indent="-514350">
              <a:spcAft>
                <a:spcPts val="0"/>
              </a:spcAft>
              <a:buAutoNum type="alphaLcPeriod"/>
            </a:pPr>
            <a:r>
              <a:rPr lang="en-US" dirty="0" smtClean="0"/>
              <a:t>History of PONV</a:t>
            </a:r>
          </a:p>
          <a:p>
            <a:pPr marL="514350" indent="-514350">
              <a:spcAft>
                <a:spcPts val="0"/>
              </a:spcAft>
              <a:buAutoNum type="alphaLcPeriod"/>
            </a:pPr>
            <a:r>
              <a:rPr lang="en-US" dirty="0" smtClean="0"/>
              <a:t>Smoking history</a:t>
            </a:r>
          </a:p>
          <a:p>
            <a:pPr marL="514350" indent="-514350">
              <a:spcAft>
                <a:spcPts val="0"/>
              </a:spcAft>
              <a:buAutoNum type="alphaLcPeriod"/>
            </a:pPr>
            <a:r>
              <a:rPr lang="en-US" dirty="0" smtClean="0"/>
              <a:t>Postop opioids</a:t>
            </a:r>
          </a:p>
          <a:p>
            <a:pPr marL="514350" indent="-514350">
              <a:spcAft>
                <a:spcPts val="0"/>
              </a:spcAft>
              <a:buAutoNum type="alphaLcPeriod"/>
            </a:pPr>
            <a:r>
              <a:rPr lang="en-US" dirty="0" smtClean="0"/>
              <a:t>Young age</a:t>
            </a:r>
            <a:endParaRPr lang="en-US" dirty="0"/>
          </a:p>
        </p:txBody>
      </p:sp>
      <p:pic>
        <p:nvPicPr>
          <p:cNvPr id="4" name="Picture 2" descr="C:\Users\vyarborough\AppData\Local\Microsoft\Windows\Temporary Internet Files\Content.IE5\5BO5IQJ8\question-mark-in-blue-round-button-6154-large[1].png"/>
          <p:cNvPicPr>
            <a:picLocks noChangeAspect="1" noChangeArrowheads="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8049600" y="86700"/>
            <a:ext cx="942000" cy="942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2719101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457200" y="274638"/>
            <a:ext cx="7376160" cy="1143000"/>
          </a:xfrm>
        </p:spPr>
        <p:txBody>
          <a:bodyPr>
            <a:noAutofit/>
          </a:bodyPr>
          <a:lstStyle/>
          <a:p>
            <a:pPr algn="l"/>
            <a:r>
              <a:rPr lang="en-US" sz="3200" dirty="0" smtClean="0"/>
              <a:t>Which of the following pharmacological prophylaxis measures should not have been considered?</a:t>
            </a:r>
            <a:endParaRPr lang="en-US" sz="3200" dirty="0"/>
          </a:p>
        </p:txBody>
      </p:sp>
      <p:sp>
        <p:nvSpPr>
          <p:cNvPr id="3" name="TPAnswers"/>
          <p:cNvSpPr>
            <a:spLocks noGrp="1"/>
          </p:cNvSpPr>
          <p:nvPr>
            <p:ph idx="1"/>
            <p:custDataLst>
              <p:tags r:id="rId2"/>
            </p:custDataLst>
          </p:nvPr>
        </p:nvSpPr>
        <p:spPr>
          <a:xfrm>
            <a:off x="457200" y="1798320"/>
            <a:ext cx="4450080" cy="3733483"/>
          </a:xfrm>
          <a:prstGeom prst="rect">
            <a:avLst/>
          </a:prstGeom>
          <a:noFill/>
        </p:spPr>
        <p:txBody>
          <a:bodyPr>
            <a:normAutofit/>
          </a:bodyPr>
          <a:lstStyle/>
          <a:p>
            <a:pPr marL="514350" indent="-514350">
              <a:spcAft>
                <a:spcPts val="0"/>
              </a:spcAft>
              <a:buAutoNum type="alphaLcPeriod"/>
            </a:pPr>
            <a:r>
              <a:rPr lang="en-US" dirty="0" smtClean="0"/>
              <a:t>Ondansetron</a:t>
            </a:r>
          </a:p>
          <a:p>
            <a:pPr marL="514350" indent="-514350">
              <a:spcAft>
                <a:spcPts val="0"/>
              </a:spcAft>
              <a:buAutoNum type="alphaLcPeriod"/>
            </a:pPr>
            <a:r>
              <a:rPr lang="en-US" dirty="0" smtClean="0"/>
              <a:t>Haloperidol</a:t>
            </a:r>
          </a:p>
          <a:p>
            <a:pPr marL="514350" indent="-514350">
              <a:spcAft>
                <a:spcPts val="0"/>
              </a:spcAft>
              <a:buAutoNum type="alphaLcPeriod"/>
            </a:pPr>
            <a:r>
              <a:rPr lang="en-US" dirty="0" smtClean="0"/>
              <a:t>Aprepitant</a:t>
            </a:r>
          </a:p>
          <a:p>
            <a:pPr marL="514350" indent="-514350">
              <a:spcAft>
                <a:spcPts val="0"/>
              </a:spcAft>
              <a:buAutoNum type="alphaLcPeriod"/>
            </a:pPr>
            <a:r>
              <a:rPr lang="en-US" dirty="0" smtClean="0"/>
              <a:t>Propofol</a:t>
            </a:r>
            <a:endParaRPr lang="en-US" dirty="0"/>
          </a:p>
        </p:txBody>
      </p:sp>
      <p:pic>
        <p:nvPicPr>
          <p:cNvPr id="4" name="Picture 2" descr="C:\Users\vyarborough\AppData\Local\Microsoft\Windows\Temporary Internet Files\Content.IE5\5BO5IQJ8\question-mark-in-blue-round-button-6154-large[1].png"/>
          <p:cNvPicPr>
            <a:picLocks noChangeAspect="1" noChangeArrowheads="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8049600" y="86700"/>
            <a:ext cx="942000" cy="942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82385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revious article El dilema del vigilante. Sensibilidad y Especificida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0628" y="1713065"/>
            <a:ext cx="4674685" cy="4435592"/>
          </a:xfrm>
          <a:prstGeom prst="rect">
            <a:avLst/>
          </a:prstGeom>
        </p:spPr>
      </p:pic>
      <p:sp>
        <p:nvSpPr>
          <p:cNvPr id="2" name="Title 1"/>
          <p:cNvSpPr>
            <a:spLocks noGrp="1"/>
          </p:cNvSpPr>
          <p:nvPr>
            <p:ph type="title"/>
          </p:nvPr>
        </p:nvSpPr>
        <p:spPr>
          <a:xfrm>
            <a:off x="393700" y="1874838"/>
            <a:ext cx="5359400" cy="1143000"/>
          </a:xfrm>
        </p:spPr>
        <p:txBody>
          <a:bodyPr/>
          <a:lstStyle/>
          <a:p>
            <a:r>
              <a:rPr lang="en-US" dirty="0" smtClean="0"/>
              <a:t>Other Issues to Consider</a:t>
            </a:r>
            <a:endParaRPr lang="en-US" dirty="0"/>
          </a:p>
        </p:txBody>
      </p:sp>
    </p:spTree>
    <p:extLst>
      <p:ext uri="{BB962C8B-B14F-4D97-AF65-F5344CB8AC3E}">
        <p14:creationId xmlns:p14="http://schemas.microsoft.com/office/powerpoint/2010/main" val="13156438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54000" y="6354621"/>
            <a:ext cx="8686800" cy="381000"/>
          </a:xfrm>
        </p:spPr>
        <p:txBody>
          <a:bodyPr/>
          <a:lstStyle/>
          <a:p>
            <a:r>
              <a:rPr lang="en-US" altLang="en-US" dirty="0"/>
              <a:t>Miller’s Anesthesia. 7</a:t>
            </a:r>
            <a:r>
              <a:rPr lang="en-US" altLang="en-US" baseline="30000" dirty="0"/>
              <a:t>th</a:t>
            </a:r>
            <a:r>
              <a:rPr lang="en-US" altLang="en-US" dirty="0"/>
              <a:t> ed. 2010: Chapter 29</a:t>
            </a:r>
            <a:r>
              <a:rPr lang="en-US" altLang="en-US" dirty="0" smtClean="0"/>
              <a:t>.</a:t>
            </a:r>
            <a:endParaRPr lang="en-US" dirty="0"/>
          </a:p>
        </p:txBody>
      </p:sp>
      <p:sp>
        <p:nvSpPr>
          <p:cNvPr id="2" name="Title 1"/>
          <p:cNvSpPr>
            <a:spLocks noGrp="1"/>
          </p:cNvSpPr>
          <p:nvPr>
            <p:ph type="title"/>
          </p:nvPr>
        </p:nvSpPr>
        <p:spPr/>
        <p:txBody>
          <a:bodyPr>
            <a:normAutofit fontScale="90000"/>
          </a:bodyPr>
          <a:lstStyle/>
          <a:p>
            <a:pPr algn="l"/>
            <a:r>
              <a:rPr lang="en-US" altLang="en-US" sz="4400" kern="1200" dirty="0">
                <a:solidFill>
                  <a:schemeClr val="tx1"/>
                </a:solidFill>
              </a:rPr>
              <a:t>Current Reversal Agents</a:t>
            </a:r>
            <a:r>
              <a:rPr lang="en-US" altLang="en-US" sz="4400" kern="1200" dirty="0">
                <a:solidFill>
                  <a:schemeClr val="tx1"/>
                </a:solidFill>
                <a:latin typeface="Calibri Light" panose="020F0302020204030204"/>
              </a:rPr>
              <a:t/>
            </a:r>
            <a:br>
              <a:rPr lang="en-US" altLang="en-US" sz="4400" kern="1200" dirty="0">
                <a:solidFill>
                  <a:schemeClr val="tx1"/>
                </a:solidFill>
                <a:latin typeface="Calibri Light" panose="020F0302020204030204"/>
              </a:rPr>
            </a:br>
            <a:r>
              <a:rPr lang="en-US" altLang="en-US" sz="2800" b="0" kern="1200" dirty="0">
                <a:solidFill>
                  <a:schemeClr val="tx1"/>
                </a:solidFill>
                <a:latin typeface="Calibri Light" panose="020F0302020204030204"/>
              </a:rPr>
              <a:t>(edrophonium, neostigmine, pyridostigmine)</a:t>
            </a:r>
            <a:endParaRPr lang="en-US" dirty="0">
              <a:solidFill>
                <a:schemeClr val="tx1"/>
              </a:solidFill>
            </a:endParaRPr>
          </a:p>
        </p:txBody>
      </p:sp>
      <p:pic>
        <p:nvPicPr>
          <p:cNvPr id="5" name="Picture 4" descr="Weaknesses and Drawbacks of Moon Signs in Zodiac - Vedic Astrology"/>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190027" y="0"/>
            <a:ext cx="1953973" cy="1541162"/>
          </a:xfrm>
          <a:prstGeom prst="rect">
            <a:avLst/>
          </a:prstGeom>
        </p:spPr>
      </p:pic>
      <p:sp>
        <p:nvSpPr>
          <p:cNvPr id="7" name="Content Placeholder 2"/>
          <p:cNvSpPr txBox="1">
            <a:spLocks/>
          </p:cNvSpPr>
          <p:nvPr/>
        </p:nvSpPr>
        <p:spPr>
          <a:xfrm>
            <a:off x="466091" y="1544637"/>
            <a:ext cx="8208009" cy="452596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Inhibit acetylcholine breakdown to increase concentration of acetylcholine at neuromuscular junction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Exert potent parasympathomimetic activity (↓ heart rate, ↑peristalsis, ↑secretions, bronchospasm)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en-US" sz="2800" b="0" i="0" u="none" strike="noStrike" kern="1200" cap="none" spc="0" normalizeH="0" baseline="0" noProof="0" dirty="0" smtClean="0">
                <a:ln>
                  <a:noFill/>
                </a:ln>
                <a:effectLst/>
                <a:uLnTx/>
                <a:uFillTx/>
                <a:latin typeface="Calibri" panose="020F0502020204030204"/>
                <a:ea typeface="+mn-ea"/>
                <a:cs typeface="+mn-cs"/>
              </a:rPr>
              <a:t>Onset of action: edrophonium 1-2 min; neostigmine 7-11 min; pyridostigmine 15-20 min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en-US" sz="2800" b="0" i="0" u="none" strike="noStrike" kern="1200" cap="none" spc="0" normalizeH="0" baseline="0" noProof="0" dirty="0" smtClean="0">
                <a:ln>
                  <a:noFill/>
                </a:ln>
                <a:effectLst/>
                <a:uLnTx/>
                <a:uFillTx/>
                <a:latin typeface="Calibri" panose="020F0502020204030204"/>
                <a:ea typeface="+mn-ea"/>
                <a:cs typeface="+mn-cs"/>
              </a:rPr>
              <a:t>Rapidity of reversal: edrophonium &gt; neostigmine &gt; pyridostigmine.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en-US" sz="2800" b="0" i="0" u="none" strike="noStrike" kern="1200" cap="none" spc="0" normalizeH="0" baseline="0" noProof="0" dirty="0" smtClean="0">
                <a:ln>
                  <a:noFill/>
                </a:ln>
                <a:effectLst/>
                <a:uLnTx/>
                <a:uFillTx/>
                <a:latin typeface="Calibri" panose="020F0502020204030204"/>
                <a:ea typeface="+mn-ea"/>
                <a:cs typeface="+mn-cs"/>
              </a:rPr>
              <a:t>Use of glycopyrrolate and atropine to block muscarinic effect/cardiovascular effects</a:t>
            </a: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823466"/>
            <a:ext cx="1095375" cy="1034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749662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61784"/>
            <a:ext cx="6807200" cy="1143000"/>
          </a:xfrm>
        </p:spPr>
        <p:txBody>
          <a:bodyPr>
            <a:normAutofit fontScale="90000"/>
          </a:bodyPr>
          <a:lstStyle/>
          <a:p>
            <a:pPr algn="l"/>
            <a:r>
              <a:rPr lang="en-US" dirty="0"/>
              <a:t>Risks Associated with Reversal Omission</a:t>
            </a:r>
          </a:p>
        </p:txBody>
      </p:sp>
      <p:sp>
        <p:nvSpPr>
          <p:cNvPr id="4" name="Text Placeholder 3"/>
          <p:cNvSpPr>
            <a:spLocks noGrp="1"/>
          </p:cNvSpPr>
          <p:nvPr>
            <p:ph type="body" sz="quarter" idx="10"/>
          </p:nvPr>
        </p:nvSpPr>
        <p:spPr>
          <a:xfrm>
            <a:off x="228600" y="5852606"/>
            <a:ext cx="8686800" cy="646331"/>
          </a:xfrm>
        </p:spPr>
        <p:txBody>
          <a:bodyPr/>
          <a:lstStyle/>
          <a:p>
            <a:r>
              <a:rPr lang="en-US" dirty="0" err="1"/>
              <a:t>Tramèr</a:t>
            </a:r>
            <a:r>
              <a:rPr lang="en-US" dirty="0"/>
              <a:t> MR, Fuchs-</a:t>
            </a:r>
            <a:r>
              <a:rPr lang="en-US" dirty="0" err="1"/>
              <a:t>Buder</a:t>
            </a:r>
            <a:r>
              <a:rPr lang="en-US" dirty="0"/>
              <a:t> T.</a:t>
            </a:r>
            <a:r>
              <a:rPr lang="es-ES" dirty="0"/>
              <a:t> </a:t>
            </a:r>
            <a:r>
              <a:rPr lang="es-ES" i="1" dirty="0"/>
              <a:t>Br J </a:t>
            </a:r>
            <a:r>
              <a:rPr lang="es-ES" i="1" dirty="0" err="1"/>
              <a:t>Anaesth</a:t>
            </a:r>
            <a:r>
              <a:rPr lang="es-ES" dirty="0"/>
              <a:t>. 1999; 82:379-86.</a:t>
            </a:r>
            <a:endParaRPr lang="en-US" dirty="0"/>
          </a:p>
          <a:p>
            <a:r>
              <a:rPr lang="en-US" dirty="0"/>
              <a:t>Eriksson LI. </a:t>
            </a:r>
            <a:r>
              <a:rPr lang="en-US" i="1" dirty="0"/>
              <a:t>Anesth </a:t>
            </a:r>
            <a:r>
              <a:rPr lang="en-US" i="1" dirty="0" err="1"/>
              <a:t>Analg</a:t>
            </a:r>
            <a:r>
              <a:rPr lang="en-US" dirty="0"/>
              <a:t>. 1999; 89:243-51</a:t>
            </a:r>
            <a:r>
              <a:rPr lang="en-US" dirty="0" smtClean="0"/>
              <a:t>.</a:t>
            </a:r>
            <a:endParaRPr lang="en-US" dirty="0"/>
          </a:p>
        </p:txBody>
      </p:sp>
      <p:pic>
        <p:nvPicPr>
          <p:cNvPr id="6" name="Picture 5" descr="Oops! We did it again – Another Airtel Zambia apology | TechTrends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58446" y="0"/>
            <a:ext cx="1985554" cy="1529694"/>
          </a:xfrm>
          <a:prstGeom prst="rect">
            <a:avLst/>
          </a:prstGeom>
        </p:spPr>
      </p:pic>
      <p:sp>
        <p:nvSpPr>
          <p:cNvPr id="7" name="Content Placeholder 2"/>
          <p:cNvSpPr txBox="1">
            <a:spLocks/>
          </p:cNvSpPr>
          <p:nvPr/>
        </p:nvSpPr>
        <p:spPr>
          <a:xfrm>
            <a:off x="241300" y="1898538"/>
            <a:ext cx="86741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smtClean="0">
                <a:ln>
                  <a:noFill/>
                </a:ln>
                <a:effectLst/>
                <a:uLnTx/>
                <a:uFillTx/>
                <a:latin typeface="Calibri" panose="020F0502020204030204"/>
                <a:ea typeface="+mn-ea"/>
                <a:cs typeface="+mn-cs"/>
              </a:rPr>
              <a:t>Number Needed to Harm = 30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smtClean="0">
                <a:ln>
                  <a:noFill/>
                </a:ln>
                <a:effectLst/>
                <a:uLnTx/>
                <a:uFillTx/>
                <a:latin typeface="Calibri" panose="020F0502020204030204"/>
                <a:ea typeface="+mn-ea"/>
                <a:cs typeface="+mn-cs"/>
              </a:rPr>
              <a:t>Increased risk of pulmonary aspiration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smtClean="0">
                <a:ln>
                  <a:noFill/>
                </a:ln>
                <a:effectLst/>
                <a:uLnTx/>
                <a:uFillTx/>
                <a:latin typeface="Calibri" panose="020F0502020204030204"/>
                <a:ea typeface="+mn-ea"/>
                <a:cs typeface="+mn-cs"/>
              </a:rPr>
              <a:t>Reduction of hypoxic ventilator response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smtClean="0">
                <a:ln>
                  <a:noFill/>
                </a:ln>
                <a:effectLst/>
                <a:uLnTx/>
                <a:uFillTx/>
                <a:latin typeface="Calibri" panose="020F0502020204030204"/>
                <a:ea typeface="+mn-ea"/>
                <a:cs typeface="+mn-cs"/>
              </a:rPr>
              <a:t>Patient discomfort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smtClean="0">
                <a:ln>
                  <a:noFill/>
                </a:ln>
                <a:effectLst/>
                <a:uLnTx/>
                <a:uFillTx/>
                <a:latin typeface="Calibri" panose="020F0502020204030204"/>
                <a:ea typeface="+mn-ea"/>
                <a:cs typeface="+mn-cs"/>
              </a:rPr>
              <a:t>Drug interactions at the neuromuscular junction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30469673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NMB Agent Association with Postoperative Pneumonia</a:t>
            </a:r>
          </a:p>
        </p:txBody>
      </p:sp>
      <p:sp>
        <p:nvSpPr>
          <p:cNvPr id="4" name="Text Placeholder 3"/>
          <p:cNvSpPr>
            <a:spLocks noGrp="1"/>
          </p:cNvSpPr>
          <p:nvPr>
            <p:ph type="body" sz="quarter" idx="10"/>
          </p:nvPr>
        </p:nvSpPr>
        <p:spPr>
          <a:xfrm>
            <a:off x="228600" y="5941506"/>
            <a:ext cx="8686800" cy="646331"/>
          </a:xfrm>
        </p:spPr>
        <p:txBody>
          <a:bodyPr/>
          <a:lstStyle/>
          <a:p>
            <a:r>
              <a:rPr lang="en-US" dirty="0" err="1"/>
              <a:t>Bulka</a:t>
            </a:r>
            <a:r>
              <a:rPr lang="en-US" dirty="0"/>
              <a:t> CM et al. </a:t>
            </a:r>
            <a:r>
              <a:rPr lang="en-US" i="1" dirty="0"/>
              <a:t>Anesthesiology</a:t>
            </a:r>
            <a:r>
              <a:rPr lang="en-US" dirty="0"/>
              <a:t>. 2016; 125:647-55.</a:t>
            </a:r>
          </a:p>
          <a:p>
            <a:endParaRPr lang="en-US" dirty="0"/>
          </a:p>
        </p:txBody>
      </p:sp>
      <p:pic>
        <p:nvPicPr>
          <p:cNvPr id="5" name="Content Placeholder 3"/>
          <p:cNvPicPr>
            <a:picLocks noChangeAspect="1"/>
          </p:cNvPicPr>
          <p:nvPr/>
        </p:nvPicPr>
        <p:blipFill>
          <a:blip r:embed="rId2"/>
          <a:stretch>
            <a:fillRect/>
          </a:stretch>
        </p:blipFill>
        <p:spPr>
          <a:xfrm>
            <a:off x="108051" y="1958376"/>
            <a:ext cx="8947049" cy="2869352"/>
          </a:xfrm>
          <a:prstGeom prst="rect">
            <a:avLst/>
          </a:prstGeom>
        </p:spPr>
      </p:pic>
    </p:spTree>
    <p:extLst>
      <p:ext uri="{BB962C8B-B14F-4D97-AF65-F5344CB8AC3E}">
        <p14:creationId xmlns:p14="http://schemas.microsoft.com/office/powerpoint/2010/main" val="29364338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Effect of ASA Physical Status Score and Age on Pulmonary Outcomes</a:t>
            </a:r>
          </a:p>
        </p:txBody>
      </p:sp>
      <p:sp>
        <p:nvSpPr>
          <p:cNvPr id="4" name="Text Placeholder 3"/>
          <p:cNvSpPr>
            <a:spLocks noGrp="1"/>
          </p:cNvSpPr>
          <p:nvPr>
            <p:ph type="body" sz="quarter" idx="10"/>
          </p:nvPr>
        </p:nvSpPr>
        <p:spPr>
          <a:xfrm>
            <a:off x="393700" y="6155005"/>
            <a:ext cx="8686800" cy="369332"/>
          </a:xfrm>
        </p:spPr>
        <p:txBody>
          <a:bodyPr/>
          <a:lstStyle/>
          <a:p>
            <a:r>
              <a:rPr lang="en-US" dirty="0" err="1"/>
              <a:t>Ledowski</a:t>
            </a:r>
            <a:r>
              <a:rPr lang="en-US" dirty="0"/>
              <a:t> T et al. </a:t>
            </a:r>
            <a:r>
              <a:rPr lang="en-US" i="1" dirty="0" err="1"/>
              <a:t>Eur</a:t>
            </a:r>
            <a:r>
              <a:rPr lang="en-US" i="1" dirty="0"/>
              <a:t> J </a:t>
            </a:r>
            <a:r>
              <a:rPr lang="en-US" i="1" dirty="0" err="1"/>
              <a:t>Anaesthesiol</a:t>
            </a:r>
            <a:r>
              <a:rPr lang="en-US" dirty="0"/>
              <a:t>. 2014; 31:423-9</a:t>
            </a:r>
            <a:r>
              <a:rPr lang="en-US" dirty="0" smtClean="0"/>
              <a:t>.</a:t>
            </a:r>
            <a:endParaRPr lang="en-US" dirty="0"/>
          </a:p>
        </p:txBody>
      </p:sp>
      <p:pic>
        <p:nvPicPr>
          <p:cNvPr id="6" name="Content Placeholder 3"/>
          <p:cNvPicPr>
            <a:picLocks noChangeAspect="1"/>
          </p:cNvPicPr>
          <p:nvPr/>
        </p:nvPicPr>
        <p:blipFill>
          <a:blip r:embed="rId2"/>
          <a:stretch>
            <a:fillRect/>
          </a:stretch>
        </p:blipFill>
        <p:spPr>
          <a:xfrm>
            <a:off x="989483" y="1508125"/>
            <a:ext cx="7139636" cy="4351338"/>
          </a:xfrm>
          <a:prstGeom prst="rect">
            <a:avLst/>
          </a:prstGeom>
        </p:spPr>
      </p:pic>
      <p:sp>
        <p:nvSpPr>
          <p:cNvPr id="7" name="TextBox 6"/>
          <p:cNvSpPr txBox="1"/>
          <p:nvPr/>
        </p:nvSpPr>
        <p:spPr>
          <a:xfrm>
            <a:off x="0" y="5882728"/>
            <a:ext cx="5300393" cy="369332"/>
          </a:xfrm>
          <a:prstGeom prst="rect">
            <a:avLst/>
          </a:prstGeom>
          <a:noFill/>
        </p:spPr>
        <p:txBody>
          <a:bodyPr wrap="square" rtlCol="0">
            <a:spAutoFit/>
          </a:bodyPr>
          <a:lstStyle/>
          <a:p>
            <a:r>
              <a:rPr lang="en-US" dirty="0" smtClean="0">
                <a:latin typeface="Calibri" panose="020F0502020204030204" pitchFamily="34" charset="0"/>
              </a:rPr>
              <a:t>ASA=American </a:t>
            </a:r>
            <a:r>
              <a:rPr lang="en-US" dirty="0">
                <a:latin typeface="Calibri" panose="020F0502020204030204" pitchFamily="34" charset="0"/>
              </a:rPr>
              <a:t>Society of </a:t>
            </a:r>
            <a:r>
              <a:rPr lang="en-US" dirty="0" smtClean="0">
                <a:latin typeface="Calibri" panose="020F0502020204030204" pitchFamily="34" charset="0"/>
              </a:rPr>
              <a:t>Anesthesiologists</a:t>
            </a:r>
            <a:endParaRPr lang="en-US" dirty="0">
              <a:latin typeface="Calibri" panose="020F0502020204030204" pitchFamily="34" charset="0"/>
            </a:endParaRPr>
          </a:p>
        </p:txBody>
      </p:sp>
    </p:spTree>
    <p:extLst>
      <p:ext uri="{BB962C8B-B14F-4D97-AF65-F5344CB8AC3E}">
        <p14:creationId xmlns:p14="http://schemas.microsoft.com/office/powerpoint/2010/main" val="2009966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28600" y="6190890"/>
            <a:ext cx="8686800" cy="646331"/>
          </a:xfrm>
        </p:spPr>
        <p:txBody>
          <a:bodyPr/>
          <a:lstStyle/>
          <a:p>
            <a:r>
              <a:rPr lang="en-US" dirty="0"/>
              <a:t>Cook TM et al. </a:t>
            </a:r>
            <a:r>
              <a:rPr lang="en-US" i="1" dirty="0" err="1"/>
              <a:t>Anaesthesia</a:t>
            </a:r>
            <a:r>
              <a:rPr lang="en-US" dirty="0"/>
              <a:t>. 2014; 69:1102-16.</a:t>
            </a:r>
          </a:p>
          <a:p>
            <a:endParaRPr lang="en-US" dirty="0"/>
          </a:p>
        </p:txBody>
      </p:sp>
      <p:sp>
        <p:nvSpPr>
          <p:cNvPr id="3" name="Title 2"/>
          <p:cNvSpPr>
            <a:spLocks noGrp="1"/>
          </p:cNvSpPr>
          <p:nvPr>
            <p:ph type="title"/>
          </p:nvPr>
        </p:nvSpPr>
        <p:spPr/>
        <p:txBody>
          <a:bodyPr>
            <a:normAutofit fontScale="90000"/>
          </a:bodyPr>
          <a:lstStyle/>
          <a:p>
            <a:r>
              <a:rPr lang="en-US" dirty="0"/>
              <a:t>Accidental Awareness Distribution by Phases of Care</a:t>
            </a:r>
          </a:p>
        </p:txBody>
      </p:sp>
      <p:pic>
        <p:nvPicPr>
          <p:cNvPr id="5"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1549" y="1657421"/>
            <a:ext cx="5970283" cy="4141004"/>
          </a:xfrm>
          <a:prstGeom prst="rect">
            <a:avLst/>
          </a:prstGeom>
        </p:spPr>
      </p:pic>
    </p:spTree>
    <p:extLst>
      <p:ext uri="{BB962C8B-B14F-4D97-AF65-F5344CB8AC3E}">
        <p14:creationId xmlns:p14="http://schemas.microsoft.com/office/powerpoint/2010/main" val="20448897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latin typeface="Calibri" panose="020F0502020204030204"/>
              </a:rPr>
              <a:t>Cook TM et al. </a:t>
            </a:r>
            <a:r>
              <a:rPr lang="en-US" i="1" dirty="0" err="1">
                <a:latin typeface="Calibri" panose="020F0502020204030204"/>
              </a:rPr>
              <a:t>Anaesthesia</a:t>
            </a:r>
            <a:r>
              <a:rPr lang="en-US" dirty="0">
                <a:latin typeface="Calibri" panose="020F0502020204030204"/>
              </a:rPr>
              <a:t>. 2014; </a:t>
            </a:r>
            <a:r>
              <a:rPr lang="en-US" dirty="0" smtClean="0">
                <a:latin typeface="Calibri" panose="020F0502020204030204"/>
              </a:rPr>
              <a:t>69:1102-16.</a:t>
            </a:r>
            <a:endParaRPr lang="en-US" dirty="0"/>
          </a:p>
        </p:txBody>
      </p:sp>
      <p:sp>
        <p:nvSpPr>
          <p:cNvPr id="3" name="Title 2"/>
          <p:cNvSpPr>
            <a:spLocks noGrp="1"/>
          </p:cNvSpPr>
          <p:nvPr>
            <p:ph type="title"/>
          </p:nvPr>
        </p:nvSpPr>
        <p:spPr/>
        <p:txBody>
          <a:bodyPr>
            <a:normAutofit fontScale="90000"/>
          </a:bodyPr>
          <a:lstStyle/>
          <a:p>
            <a:r>
              <a:rPr lang="en-US" dirty="0"/>
              <a:t>Results of the 5th National Audit </a:t>
            </a:r>
            <a:r>
              <a:rPr lang="en-US" dirty="0" smtClean="0"/>
              <a:t/>
            </a:r>
            <a:br>
              <a:rPr lang="en-US" dirty="0" smtClean="0"/>
            </a:br>
            <a:r>
              <a:rPr lang="en-US" dirty="0" smtClean="0"/>
              <a:t>Project </a:t>
            </a:r>
            <a:r>
              <a:rPr lang="en-US" dirty="0"/>
              <a:t>(NAPS)</a:t>
            </a:r>
          </a:p>
        </p:txBody>
      </p:sp>
      <p:pic>
        <p:nvPicPr>
          <p:cNvPr id="5"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121" y="1576287"/>
            <a:ext cx="5528441" cy="4630510"/>
          </a:xfrm>
          <a:prstGeom prst="rect">
            <a:avLst/>
          </a:prstGeom>
        </p:spPr>
      </p:pic>
      <p:pic>
        <p:nvPicPr>
          <p:cNvPr id="7" name="Picture 2" descr="C:\Users\user\AppData\Local\Microsoft\Windows\Temporary Internet Files\Content.IE5\ZTD94450\auditer[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5065" y="2637388"/>
            <a:ext cx="1946415" cy="2096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09665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457200" y="274638"/>
            <a:ext cx="6690360" cy="1143000"/>
          </a:xfrm>
        </p:spPr>
        <p:txBody>
          <a:bodyPr/>
          <a:lstStyle/>
          <a:p>
            <a:pPr algn="l"/>
            <a:r>
              <a:rPr lang="en-US" dirty="0" smtClean="0"/>
              <a:t>Are you involved in operating room (OR) medications?</a:t>
            </a:r>
            <a:endParaRPr lang="en-US" dirty="0"/>
          </a:p>
        </p:txBody>
      </p:sp>
      <p:sp>
        <p:nvSpPr>
          <p:cNvPr id="3" name="TPAnswers"/>
          <p:cNvSpPr>
            <a:spLocks noGrp="1"/>
          </p:cNvSpPr>
          <p:nvPr>
            <p:ph idx="1"/>
            <p:custDataLst>
              <p:tags r:id="rId2"/>
            </p:custDataLst>
          </p:nvPr>
        </p:nvSpPr>
        <p:spPr>
          <a:prstGeom prst="rect">
            <a:avLst/>
          </a:prstGeom>
        </p:spPr>
        <p:txBody>
          <a:bodyPr>
            <a:normAutofit/>
          </a:bodyPr>
          <a:lstStyle/>
          <a:p>
            <a:pPr marL="514350" indent="-514350">
              <a:spcAft>
                <a:spcPts val="0"/>
              </a:spcAft>
              <a:buAutoNum type="alphaLcPeriod"/>
            </a:pPr>
            <a:r>
              <a:rPr lang="en-US" smtClean="0"/>
              <a:t>Yes</a:t>
            </a:r>
            <a:endParaRPr lang="en-US" dirty="0" smtClean="0"/>
          </a:p>
          <a:p>
            <a:pPr marL="514350" indent="-514350">
              <a:spcAft>
                <a:spcPts val="0"/>
              </a:spcAft>
              <a:buAutoNum type="alphaLcPeriod"/>
            </a:pPr>
            <a:r>
              <a:rPr lang="en-US" dirty="0" smtClean="0"/>
              <a:t>No</a:t>
            </a:r>
            <a:endParaRPr lang="en-US" dirty="0"/>
          </a:p>
        </p:txBody>
      </p:sp>
      <p:pic>
        <p:nvPicPr>
          <p:cNvPr id="6" name="Picture 2" descr="C:\Users\vyarborough\AppData\Local\Microsoft\Windows\Temporary Internet Files\Content.IE5\5BO5IQJ8\question-mark-in-blue-round-button-6154-large[1].png"/>
          <p:cNvPicPr>
            <a:picLocks noChangeAspect="1" noChangeArrowheads="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8049600" y="86700"/>
            <a:ext cx="942000" cy="942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3014460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28600" y="6190890"/>
            <a:ext cx="8686800" cy="646331"/>
          </a:xfrm>
        </p:spPr>
        <p:txBody>
          <a:bodyPr/>
          <a:lstStyle/>
          <a:p>
            <a:r>
              <a:rPr lang="en-US" dirty="0"/>
              <a:t>Fortier L et al. </a:t>
            </a:r>
            <a:r>
              <a:rPr lang="en-US" i="1" dirty="0"/>
              <a:t>Anesth </a:t>
            </a:r>
            <a:r>
              <a:rPr lang="en-US" i="1" dirty="0" err="1"/>
              <a:t>Analg</a:t>
            </a:r>
            <a:r>
              <a:rPr lang="en-US" dirty="0"/>
              <a:t>. 2015; 121:366-72.</a:t>
            </a:r>
          </a:p>
          <a:p>
            <a:endParaRPr lang="en-US" dirty="0"/>
          </a:p>
        </p:txBody>
      </p:sp>
      <p:sp>
        <p:nvSpPr>
          <p:cNvPr id="3" name="Title 2"/>
          <p:cNvSpPr>
            <a:spLocks noGrp="1"/>
          </p:cNvSpPr>
          <p:nvPr>
            <p:ph type="title"/>
          </p:nvPr>
        </p:nvSpPr>
        <p:spPr/>
        <p:txBody>
          <a:bodyPr>
            <a:normAutofit fontScale="90000"/>
          </a:bodyPr>
          <a:lstStyle/>
          <a:p>
            <a:r>
              <a:rPr lang="en-US" dirty="0"/>
              <a:t>The RECITE Study: The Incidence of Residual Neuromuscular Blockade</a:t>
            </a:r>
          </a:p>
        </p:txBody>
      </p:sp>
      <p:graphicFrame>
        <p:nvGraphicFramePr>
          <p:cNvPr id="5" name="Content Placeholder 5"/>
          <p:cNvGraphicFramePr>
            <a:graphicFrameLocks/>
          </p:cNvGraphicFramePr>
          <p:nvPr>
            <p:extLst>
              <p:ext uri="{D42A27DB-BD31-4B8C-83A1-F6EECF244321}">
                <p14:modId xmlns:p14="http://schemas.microsoft.com/office/powerpoint/2010/main" val="3453972813"/>
              </p:ext>
            </p:extLst>
          </p:nvPr>
        </p:nvGraphicFramePr>
        <p:xfrm>
          <a:off x="215900" y="1943101"/>
          <a:ext cx="4432300" cy="423386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ontent Placeholder 10"/>
          <p:cNvGraphicFramePr>
            <a:graphicFrameLocks/>
          </p:cNvGraphicFramePr>
          <p:nvPr>
            <p:extLst>
              <p:ext uri="{D42A27DB-BD31-4B8C-83A1-F6EECF244321}">
                <p14:modId xmlns:p14="http://schemas.microsoft.com/office/powerpoint/2010/main" val="1929995434"/>
              </p:ext>
            </p:extLst>
          </p:nvPr>
        </p:nvGraphicFramePr>
        <p:xfrm>
          <a:off x="4711700" y="1955799"/>
          <a:ext cx="4254500" cy="41957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810068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28600" y="6467889"/>
            <a:ext cx="8686800" cy="369332"/>
          </a:xfrm>
        </p:spPr>
        <p:txBody>
          <a:bodyPr/>
          <a:lstStyle/>
          <a:p>
            <a:r>
              <a:rPr lang="en-US" dirty="0"/>
              <a:t>Hayes AH et al. </a:t>
            </a:r>
            <a:r>
              <a:rPr lang="en-US" i="1" dirty="0" err="1"/>
              <a:t>Anaesthesia</a:t>
            </a:r>
            <a:r>
              <a:rPr lang="en-US" dirty="0"/>
              <a:t>. 2001; 56:312-8</a:t>
            </a:r>
            <a:r>
              <a:rPr lang="en-US" dirty="0" smtClean="0"/>
              <a:t>.</a:t>
            </a:r>
            <a:endParaRPr lang="en-US" dirty="0"/>
          </a:p>
        </p:txBody>
      </p:sp>
      <p:sp>
        <p:nvSpPr>
          <p:cNvPr id="3" name="Title 2"/>
          <p:cNvSpPr>
            <a:spLocks noGrp="1"/>
          </p:cNvSpPr>
          <p:nvPr>
            <p:ph type="title"/>
          </p:nvPr>
        </p:nvSpPr>
        <p:spPr/>
        <p:txBody>
          <a:bodyPr>
            <a:normAutofit fontScale="90000"/>
          </a:bodyPr>
          <a:lstStyle/>
          <a:p>
            <a:r>
              <a:rPr lang="en-US" dirty="0"/>
              <a:t>Recovery Status of Patients on Floor Arrival</a:t>
            </a:r>
          </a:p>
        </p:txBody>
      </p:sp>
      <p:pic>
        <p:nvPicPr>
          <p:cNvPr id="5" name="Picture 3" descr="C:\Users\user\AppData\Local\Microsoft\Windows\Temporary Internet Files\Content.IE5\PHSZ5OPM\5073596417_3d8b54272d[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3532" y="1066125"/>
            <a:ext cx="3023949" cy="1560358"/>
          </a:xfrm>
          <a:prstGeom prst="rect">
            <a:avLst/>
          </a:prstGeom>
          <a:noFill/>
          <a:extLst>
            <a:ext uri="{909E8E84-426E-40DD-AFC4-6F175D3DCCD1}">
              <a14:hiddenFill xmlns:a14="http://schemas.microsoft.com/office/drawing/2010/main">
                <a:solidFill>
                  <a:srgbClr val="FFFFFF"/>
                </a:solidFill>
              </a14:hiddenFill>
            </a:ext>
          </a:extLst>
        </p:spPr>
      </p:pic>
      <p:pic>
        <p:nvPicPr>
          <p:cNvPr id="6" name="Content Placeholder 3"/>
          <p:cNvPicPr>
            <a:picLocks noChangeAspect="1"/>
          </p:cNvPicPr>
          <p:nvPr/>
        </p:nvPicPr>
        <p:blipFill>
          <a:blip r:embed="rId4"/>
          <a:stretch>
            <a:fillRect/>
          </a:stretch>
        </p:blipFill>
        <p:spPr>
          <a:xfrm>
            <a:off x="76200" y="3107504"/>
            <a:ext cx="9035351" cy="2061149"/>
          </a:xfrm>
          <a:prstGeom prst="rect">
            <a:avLst/>
          </a:prstGeom>
        </p:spPr>
      </p:pic>
      <p:sp>
        <p:nvSpPr>
          <p:cNvPr id="7" name="Oval 6"/>
          <p:cNvSpPr/>
          <p:nvPr/>
        </p:nvSpPr>
        <p:spPr>
          <a:xfrm>
            <a:off x="2586980" y="4137507"/>
            <a:ext cx="880120" cy="501556"/>
          </a:xfrm>
          <a:prstGeom prst="ellipse">
            <a:avLst/>
          </a:prstGeom>
          <a:noFill/>
          <a:ln w="127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 name="Oval 7"/>
          <p:cNvSpPr/>
          <p:nvPr/>
        </p:nvSpPr>
        <p:spPr>
          <a:xfrm>
            <a:off x="7698425" y="4151330"/>
            <a:ext cx="685055" cy="433370"/>
          </a:xfrm>
          <a:prstGeom prst="ellipse">
            <a:avLst/>
          </a:prstGeom>
          <a:noFill/>
          <a:ln w="127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10830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61784"/>
            <a:ext cx="7302500" cy="1143000"/>
          </a:xfrm>
        </p:spPr>
        <p:txBody>
          <a:bodyPr>
            <a:normAutofit fontScale="90000"/>
          </a:bodyPr>
          <a:lstStyle/>
          <a:p>
            <a:pPr algn="l"/>
            <a:r>
              <a:rPr lang="en-US" dirty="0"/>
              <a:t>Postoperative Residual Neuromuscular Blockade</a:t>
            </a:r>
          </a:p>
        </p:txBody>
      </p:sp>
      <p:pic>
        <p:nvPicPr>
          <p:cNvPr id="5" name="Picture 2" descr="C:\Users\user\AppData\Local\Microsoft\Windows\Temporary Internet Files\Content.IE5\JQWWTTK8\1024px-Laparoscopic_stomach_surgery[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28969" y="0"/>
            <a:ext cx="2215031" cy="1620174"/>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205448" y="1931271"/>
            <a:ext cx="8608352"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smtClean="0">
                <a:ln>
                  <a:noFill/>
                </a:ln>
                <a:effectLst/>
                <a:uLnTx/>
                <a:uFillTx/>
                <a:latin typeface="Calibri" panose="020F0502020204030204"/>
                <a:ea typeface="+mn-ea"/>
                <a:cs typeface="+mn-cs"/>
              </a:rPr>
              <a:t>Case Presentation</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69 year-old male, ASA physical status score 3, height 70 inches, BMI &gt;35 kg/m</a:t>
            </a:r>
            <a:r>
              <a:rPr kumimoji="0" lang="en-US" sz="2400" b="0" i="0" u="none" strike="noStrike" kern="1200" cap="none" spc="0" normalizeH="0" baseline="30000" noProof="0" dirty="0" smtClean="0">
                <a:ln>
                  <a:noFill/>
                </a:ln>
                <a:effectLst/>
                <a:uLnTx/>
                <a:uFillTx/>
                <a:latin typeface="Calibri" panose="020F0502020204030204"/>
                <a:ea typeface="+mn-ea"/>
                <a:cs typeface="+mn-cs"/>
              </a:rPr>
              <a:t>2</a:t>
            </a:r>
            <a:r>
              <a:rPr kumimoji="0" lang="en-US" sz="2400" b="0" i="0" u="none" strike="noStrike" kern="1200" cap="none" spc="0" normalizeH="0" baseline="0" noProof="0" dirty="0" smtClean="0">
                <a:ln>
                  <a:noFill/>
                </a:ln>
                <a:effectLst/>
                <a:uLnTx/>
                <a:uFillTx/>
                <a:latin typeface="Calibri" panose="020F0502020204030204"/>
                <a:ea typeface="+mn-ea"/>
                <a:cs typeface="+mn-cs"/>
              </a:rPr>
              <a:t>, allergies to diphenhydramine and tramadol</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General anesthesia (GA) planned for exploratory laparotomy with hernia repair and possible bowel resection</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Induction with 100 mg of succinylcholine, 1 mg midazolam, and 200 mcg fentanyl at 9:15 a.m.</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Inhaled anesthetic, isoflurane, discontinued at 11:45 a.m.</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Intraoperatively received 12 mg morphine, ondansetron 4 mg, esmolol for blood pressure control, and 20 mg vecuronium</a:t>
            </a:r>
            <a:endParaRPr kumimoji="0" lang="en-US" sz="2400"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22898424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l"/>
            <a:r>
              <a:rPr lang="en-US" dirty="0"/>
              <a:t>Postoperative Residual Neuromuscular Blockade continued</a:t>
            </a:r>
          </a:p>
        </p:txBody>
      </p:sp>
      <p:pic>
        <p:nvPicPr>
          <p:cNvPr id="5" name="Picture 4" descr="TOF-Watch"/>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1368" y="1089660"/>
            <a:ext cx="2642723" cy="2785110"/>
          </a:xfrm>
          <a:prstGeom prst="rect">
            <a:avLst/>
          </a:prstGeom>
        </p:spPr>
      </p:pic>
      <p:sp>
        <p:nvSpPr>
          <p:cNvPr id="6" name="Content Placeholder 2"/>
          <p:cNvSpPr txBox="1">
            <a:spLocks/>
          </p:cNvSpPr>
          <p:nvPr/>
        </p:nvSpPr>
        <p:spPr>
          <a:xfrm>
            <a:off x="279400" y="1914525"/>
            <a:ext cx="8102600" cy="435133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smtClean="0">
                <a:ln>
                  <a:noFill/>
                </a:ln>
                <a:effectLst/>
                <a:uLnTx/>
                <a:uFillTx/>
                <a:latin typeface="Calibri" panose="020F0502020204030204"/>
                <a:ea typeface="+mn-ea"/>
                <a:cs typeface="+mn-cs"/>
              </a:rPr>
              <a:t>Twitch monitoring	</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effectLst/>
                <a:uLnTx/>
                <a:uFillTx/>
                <a:latin typeface="Calibri" panose="020F0502020204030204"/>
                <a:ea typeface="+mn-ea"/>
                <a:cs typeface="+mn-cs"/>
              </a:rPr>
              <a:t>11 a.m.		1/4</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effectLst/>
                <a:uLnTx/>
                <a:uFillTx/>
                <a:latin typeface="Calibri" panose="020F0502020204030204"/>
                <a:ea typeface="+mn-ea"/>
                <a:cs typeface="+mn-cs"/>
              </a:rPr>
              <a:t>11:15 a.m.	1/4</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effectLst/>
                <a:uLnTx/>
                <a:uFillTx/>
                <a:latin typeface="Calibri" panose="020F0502020204030204"/>
                <a:ea typeface="+mn-ea"/>
                <a:cs typeface="+mn-cs"/>
              </a:rPr>
              <a:t>11:30 a.m.	4/4</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effectLst/>
                <a:uLnTx/>
                <a:uFillTx/>
                <a:latin typeface="Calibri" panose="020F0502020204030204"/>
                <a:ea typeface="+mn-ea"/>
                <a:cs typeface="+mn-cs"/>
              </a:rPr>
              <a:t>11:45 a.m.	1/4</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effectLst/>
                <a:uLnTx/>
                <a:uFillTx/>
                <a:latin typeface="Calibri" panose="020F0502020204030204"/>
                <a:ea typeface="+mn-ea"/>
                <a:cs typeface="+mn-cs"/>
              </a:rPr>
              <a:t>12 p.m.		1/4</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smtClean="0">
                <a:ln>
                  <a:noFill/>
                </a:ln>
                <a:effectLst/>
                <a:uLnTx/>
                <a:uFillTx/>
                <a:latin typeface="Calibri" panose="020F0502020204030204"/>
                <a:ea typeface="+mn-ea"/>
                <a:cs typeface="+mn-cs"/>
              </a:rPr>
              <a:t>Reversal agents administered</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effectLst/>
                <a:uLnTx/>
                <a:uFillTx/>
                <a:latin typeface="Calibri" panose="020F0502020204030204"/>
                <a:ea typeface="+mn-ea"/>
                <a:cs typeface="+mn-cs"/>
              </a:rPr>
              <a:t>12:14 p.m.	5 mg neostigmine and 0.8 mg glycopyrrolate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smtClean="0">
                <a:ln>
                  <a:noFill/>
                </a:ln>
                <a:effectLst/>
                <a:uLnTx/>
                <a:uFillTx/>
                <a:latin typeface="Calibri" panose="020F0502020204030204"/>
                <a:ea typeface="+mn-ea"/>
                <a:cs typeface="+mn-cs"/>
              </a:rPr>
              <a:t>Reversal complete at 12:51 p.m. (4/4 twitches) but significant respiratory support required with possible pulmonary edema</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smtClean="0">
                <a:ln>
                  <a:noFill/>
                </a:ln>
                <a:effectLst/>
                <a:uLnTx/>
                <a:uFillTx/>
                <a:latin typeface="Calibri" panose="020F0502020204030204"/>
                <a:ea typeface="+mn-ea"/>
                <a:cs typeface="+mn-cs"/>
              </a:rPr>
              <a:t>Discharge from PACU at 16:15 p.m.</a:t>
            </a:r>
            <a:endParaRPr kumimoji="0" lang="en-US" sz="2800"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14921551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457200" y="274638"/>
            <a:ext cx="7391400" cy="1143000"/>
          </a:xfrm>
        </p:spPr>
        <p:txBody>
          <a:bodyPr>
            <a:noAutofit/>
          </a:bodyPr>
          <a:lstStyle/>
          <a:p>
            <a:pPr algn="l"/>
            <a:r>
              <a:rPr lang="en-US" sz="3200" dirty="0" smtClean="0"/>
              <a:t>Despite full reversal with current methods for neuromuscular blockade reversal and a train of four &gt;0.9 postoperative residual block may still occur.</a:t>
            </a:r>
            <a:endParaRPr lang="en-US" sz="3200" dirty="0"/>
          </a:p>
        </p:txBody>
      </p:sp>
      <p:sp>
        <p:nvSpPr>
          <p:cNvPr id="3" name="TPAnswers"/>
          <p:cNvSpPr>
            <a:spLocks noGrp="1"/>
          </p:cNvSpPr>
          <p:nvPr>
            <p:ph idx="1"/>
            <p:custDataLst>
              <p:tags r:id="rId2"/>
            </p:custDataLst>
          </p:nvPr>
        </p:nvSpPr>
        <p:spPr>
          <a:xfrm>
            <a:off x="457200" y="2301240"/>
            <a:ext cx="4739640" cy="3550603"/>
          </a:xfrm>
          <a:prstGeom prst="rect">
            <a:avLst/>
          </a:prstGeom>
        </p:spPr>
        <p:txBody>
          <a:bodyPr>
            <a:normAutofit/>
          </a:bodyPr>
          <a:lstStyle/>
          <a:p>
            <a:pPr marL="514350" indent="-514350">
              <a:spcAft>
                <a:spcPts val="0"/>
              </a:spcAft>
              <a:buAutoNum type="alphaLcPeriod"/>
            </a:pPr>
            <a:r>
              <a:rPr lang="en-US" dirty="0" smtClean="0"/>
              <a:t>True</a:t>
            </a:r>
          </a:p>
          <a:p>
            <a:pPr marL="514350" indent="-514350">
              <a:spcAft>
                <a:spcPts val="0"/>
              </a:spcAft>
              <a:buAutoNum type="alphaLcPeriod"/>
            </a:pPr>
            <a:r>
              <a:rPr lang="en-US" dirty="0" smtClean="0"/>
              <a:t>False</a:t>
            </a:r>
            <a:endParaRPr lang="en-US" dirty="0"/>
          </a:p>
        </p:txBody>
      </p:sp>
      <p:pic>
        <p:nvPicPr>
          <p:cNvPr id="4" name="Picture 2" descr="C:\Users\vyarborough\AppData\Local\Microsoft\Windows\Temporary Internet Files\Content.IE5\5BO5IQJ8\question-mark-in-blue-round-button-6154-large[1].png"/>
          <p:cNvPicPr>
            <a:picLocks noChangeAspect="1" noChangeArrowheads="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8049600" y="86700"/>
            <a:ext cx="942000" cy="942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486156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457200" y="274638"/>
            <a:ext cx="7452360" cy="1143000"/>
          </a:xfrm>
        </p:spPr>
        <p:txBody>
          <a:bodyPr>
            <a:normAutofit fontScale="90000"/>
          </a:bodyPr>
          <a:lstStyle/>
          <a:p>
            <a:pPr algn="l"/>
            <a:r>
              <a:rPr lang="en-US" dirty="0" smtClean="0"/>
              <a:t>Risk factors in the patient included which of the following?</a:t>
            </a:r>
            <a:endParaRPr lang="en-US" dirty="0"/>
          </a:p>
        </p:txBody>
      </p:sp>
      <p:sp>
        <p:nvSpPr>
          <p:cNvPr id="3" name="TPAnswers"/>
          <p:cNvSpPr>
            <a:spLocks noGrp="1"/>
          </p:cNvSpPr>
          <p:nvPr>
            <p:ph idx="1"/>
            <p:custDataLst>
              <p:tags r:id="rId2"/>
            </p:custDataLst>
          </p:nvPr>
        </p:nvSpPr>
        <p:spPr>
          <a:xfrm>
            <a:off x="457200" y="1600200"/>
            <a:ext cx="8248650" cy="4525963"/>
          </a:xfrm>
          <a:prstGeom prst="rect">
            <a:avLst/>
          </a:prstGeom>
        </p:spPr>
        <p:txBody>
          <a:bodyPr>
            <a:normAutofit/>
          </a:bodyPr>
          <a:lstStyle/>
          <a:p>
            <a:pPr marL="514350" indent="-514350">
              <a:spcAft>
                <a:spcPts val="0"/>
              </a:spcAft>
              <a:buAutoNum type="alphaLcPeriod"/>
            </a:pPr>
            <a:r>
              <a:rPr lang="en-US" dirty="0" smtClean="0"/>
              <a:t>ASA status</a:t>
            </a:r>
          </a:p>
          <a:p>
            <a:pPr marL="514350" indent="-514350">
              <a:spcAft>
                <a:spcPts val="0"/>
              </a:spcAft>
              <a:buAutoNum type="alphaLcPeriod"/>
            </a:pPr>
            <a:r>
              <a:rPr lang="en-US" dirty="0" smtClean="0"/>
              <a:t>BMI</a:t>
            </a:r>
          </a:p>
          <a:p>
            <a:pPr marL="514350" indent="-514350">
              <a:spcAft>
                <a:spcPts val="0"/>
              </a:spcAft>
              <a:buAutoNum type="alphaLcPeriod"/>
            </a:pPr>
            <a:r>
              <a:rPr lang="en-US" dirty="0" smtClean="0"/>
              <a:t>Use of neuromuscular blockers</a:t>
            </a:r>
          </a:p>
          <a:p>
            <a:pPr marL="514350" indent="-514350">
              <a:spcAft>
                <a:spcPts val="0"/>
              </a:spcAft>
              <a:buAutoNum type="alphaLcPeriod"/>
            </a:pPr>
            <a:r>
              <a:rPr lang="en-US" dirty="0" smtClean="0"/>
              <a:t>Use of inhaled anesthetics</a:t>
            </a:r>
            <a:endParaRPr lang="en-US" dirty="0"/>
          </a:p>
        </p:txBody>
      </p:sp>
      <p:pic>
        <p:nvPicPr>
          <p:cNvPr id="4" name="Picture 2" descr="C:\Users\vyarborough\AppData\Local\Microsoft\Windows\Temporary Internet Files\Content.IE5\5BO5IQJ8\question-mark-in-blue-round-button-6154-large[1].png"/>
          <p:cNvPicPr>
            <a:picLocks noChangeAspect="1" noChangeArrowheads="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8049600" y="86700"/>
            <a:ext cx="942000" cy="942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6353444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498599"/>
            <a:ext cx="8153400" cy="1621971"/>
          </a:xfrm>
        </p:spPr>
        <p:txBody>
          <a:bodyPr/>
          <a:lstStyle/>
          <a:p>
            <a:r>
              <a:rPr lang="en-US" dirty="0" smtClean="0"/>
              <a:t>Value-based Considerations for Monitoring and Therapy</a:t>
            </a:r>
            <a:endParaRPr lang="en-US" dirty="0"/>
          </a:p>
        </p:txBody>
      </p:sp>
      <p:sp>
        <p:nvSpPr>
          <p:cNvPr id="3" name="Text Placeholder 2"/>
          <p:cNvSpPr>
            <a:spLocks noGrp="1"/>
          </p:cNvSpPr>
          <p:nvPr>
            <p:ph type="body" sz="quarter" idx="10"/>
          </p:nvPr>
        </p:nvSpPr>
        <p:spPr>
          <a:xfrm>
            <a:off x="533400" y="3251200"/>
            <a:ext cx="8153400" cy="787400"/>
          </a:xfrm>
        </p:spPr>
        <p:txBody>
          <a:bodyPr/>
          <a:lstStyle/>
          <a:p>
            <a:r>
              <a:rPr lang="en-US" dirty="0" smtClean="0"/>
              <a:t>Deborah Wagner, Pharm.D., FASHP</a:t>
            </a:r>
            <a:endParaRPr lang="en-US" dirty="0"/>
          </a:p>
        </p:txBody>
      </p:sp>
      <p:pic>
        <p:nvPicPr>
          <p:cNvPr id="4" name="Picture 2" descr="C:\Users\user\AppData\Local\Microsoft\Windows\Temporary Internet Files\Content.IE5\PHSZ5OPM\Add-Valu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8812" y="3762821"/>
            <a:ext cx="4644829" cy="23944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68366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Roadblocks, Barriers, and Cost…</a:t>
            </a:r>
            <a:br>
              <a:rPr lang="en-US" dirty="0"/>
            </a:br>
            <a:r>
              <a:rPr lang="en-US" dirty="0"/>
              <a:t>Finding the Way</a:t>
            </a:r>
          </a:p>
        </p:txBody>
      </p:sp>
      <p:pic>
        <p:nvPicPr>
          <p:cNvPr id="5" name="Picture 4" descr="If roadblocks have been a problem for you, despite great intentions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8805" y="1460956"/>
            <a:ext cx="4963195" cy="4206308"/>
          </a:xfrm>
          <a:prstGeom prst="rect">
            <a:avLst/>
          </a:prstGeom>
        </p:spPr>
      </p:pic>
      <p:sp>
        <p:nvSpPr>
          <p:cNvPr id="6" name="TextBox 5"/>
          <p:cNvSpPr txBox="1"/>
          <p:nvPr/>
        </p:nvSpPr>
        <p:spPr>
          <a:xfrm>
            <a:off x="2904359" y="5629166"/>
            <a:ext cx="6779172" cy="584775"/>
          </a:xfrm>
          <a:prstGeom prst="rect">
            <a:avLst/>
          </a:prstGeom>
          <a:noFill/>
        </p:spPr>
        <p:txBody>
          <a:bodyPr wrap="square" rtlCol="0">
            <a:spAutoFit/>
          </a:bodyPr>
          <a:lstStyle/>
          <a:p>
            <a:r>
              <a:rPr lang="en-US" sz="3200" dirty="0" smtClean="0">
                <a:latin typeface="Calibri" panose="020F0502020204030204"/>
              </a:rPr>
              <a:t>Building a logical course</a:t>
            </a:r>
            <a:endParaRPr lang="en-US" sz="3200" dirty="0">
              <a:latin typeface="Calibri" panose="020F0502020204030204"/>
            </a:endParaRPr>
          </a:p>
        </p:txBody>
      </p:sp>
    </p:spTree>
    <p:extLst>
      <p:ext uri="{BB962C8B-B14F-4D97-AF65-F5344CB8AC3E}">
        <p14:creationId xmlns:p14="http://schemas.microsoft.com/office/powerpoint/2010/main" val="9311350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Sugammadex Cliffs Notes</a:t>
            </a:r>
          </a:p>
        </p:txBody>
      </p:sp>
      <p:sp>
        <p:nvSpPr>
          <p:cNvPr id="4" name="Text Placeholder 3"/>
          <p:cNvSpPr>
            <a:spLocks noGrp="1"/>
          </p:cNvSpPr>
          <p:nvPr>
            <p:ph type="body" sz="quarter" idx="10"/>
          </p:nvPr>
        </p:nvSpPr>
        <p:spPr/>
        <p:txBody>
          <a:bodyPr/>
          <a:lstStyle/>
          <a:p>
            <a:endParaRPr lang="en-US"/>
          </a:p>
        </p:txBody>
      </p:sp>
      <p:sp>
        <p:nvSpPr>
          <p:cNvPr id="5" name="Content Placeholder 3"/>
          <p:cNvSpPr txBox="1">
            <a:spLocks/>
          </p:cNvSpPr>
          <p:nvPr/>
        </p:nvSpPr>
        <p:spPr>
          <a:xfrm>
            <a:off x="254000" y="1553232"/>
            <a:ext cx="8648700" cy="461896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24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What does the evidence tell us about reduction in postoperative complications?</a:t>
            </a:r>
          </a:p>
          <a:p>
            <a:pPr marL="228600" marR="0" lvl="0" indent="-228600" algn="l" defTabSz="914400" rtl="0" eaLnBrk="1" fontAlgn="auto" latinLnBrk="0" hangingPunct="1">
              <a:lnSpc>
                <a:spcPct val="90000"/>
              </a:lnSpc>
              <a:spcBef>
                <a:spcPts val="24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What patient populations will benefit?</a:t>
            </a:r>
          </a:p>
          <a:p>
            <a:pPr marL="228600" marR="0" lvl="0" indent="-228600" algn="l" defTabSz="914400" rtl="0" eaLnBrk="1" fontAlgn="auto" latinLnBrk="0" hangingPunct="1">
              <a:lnSpc>
                <a:spcPct val="90000"/>
              </a:lnSpc>
              <a:spcBef>
                <a:spcPts val="24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What is your current method of monitoring for neuromuscular blockade?</a:t>
            </a:r>
          </a:p>
          <a:p>
            <a:pPr marL="228600" marR="0" lvl="0" indent="-228600" algn="l" defTabSz="914400" rtl="0" eaLnBrk="1" fontAlgn="auto" latinLnBrk="0" hangingPunct="1">
              <a:lnSpc>
                <a:spcPct val="90000"/>
              </a:lnSpc>
              <a:spcBef>
                <a:spcPts val="24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What percentage of your patients are routinely reversed with neostigmine?</a:t>
            </a:r>
          </a:p>
          <a:p>
            <a:pPr marL="228600" marR="0" lvl="0" indent="-228600" algn="l" defTabSz="914400" rtl="0" eaLnBrk="1" fontAlgn="auto" latinLnBrk="0" hangingPunct="1">
              <a:lnSpc>
                <a:spcPct val="90000"/>
              </a:lnSpc>
              <a:spcBef>
                <a:spcPts val="24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What is your primary intermediate-acting neuromuscular blocker?</a:t>
            </a:r>
          </a:p>
          <a:p>
            <a:pPr marL="228600" marR="0" lvl="0" indent="-228600" algn="l" defTabSz="914400" rtl="0" eaLnBrk="1" fontAlgn="auto" latinLnBrk="0" hangingPunct="1">
              <a:lnSpc>
                <a:spcPct val="90000"/>
              </a:lnSpc>
              <a:spcBef>
                <a:spcPts val="24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What are the implications of cost effectiveness data for strategies to reduce postoperative complications?</a:t>
            </a:r>
          </a:p>
          <a:p>
            <a:pPr marL="228600" marR="0" lvl="0" indent="-228600" algn="l" defTabSz="914400" rtl="0" eaLnBrk="1" fontAlgn="auto" latinLnBrk="0" hangingPunct="1">
              <a:lnSpc>
                <a:spcPct val="90000"/>
              </a:lnSpc>
              <a:spcBef>
                <a:spcPts val="24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effectLst/>
              <a:uLnTx/>
              <a:uFillTx/>
              <a:latin typeface="Calibri" panose="020F0502020204030204"/>
              <a:ea typeface="+mn-ea"/>
              <a:cs typeface="+mn-cs"/>
            </a:endParaRPr>
          </a:p>
        </p:txBody>
      </p:sp>
      <p:pic>
        <p:nvPicPr>
          <p:cNvPr id="6" name="Picture 5" descr="cliff-notes-to-go"/>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00876" y="0"/>
            <a:ext cx="2143124" cy="1447800"/>
          </a:xfrm>
          <a:prstGeom prst="rect">
            <a:avLst/>
          </a:prstGeom>
        </p:spPr>
      </p:pic>
    </p:spTree>
    <p:extLst>
      <p:ext uri="{BB962C8B-B14F-4D97-AF65-F5344CB8AC3E}">
        <p14:creationId xmlns:p14="http://schemas.microsoft.com/office/powerpoint/2010/main" val="24551799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61784"/>
            <a:ext cx="6629400" cy="1143000"/>
          </a:xfrm>
        </p:spPr>
        <p:txBody>
          <a:bodyPr>
            <a:normAutofit fontScale="90000"/>
          </a:bodyPr>
          <a:lstStyle/>
          <a:p>
            <a:pPr algn="l"/>
            <a:r>
              <a:rPr lang="en-US" dirty="0"/>
              <a:t>Cost of Adverse Postop Respiratory Events</a:t>
            </a:r>
          </a:p>
        </p:txBody>
      </p:sp>
      <p:pic>
        <p:nvPicPr>
          <p:cNvPr id="5" name="Picture 4" descr="Patterned Breathing During Labor: Techniques and Benefit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69255" y="0"/>
            <a:ext cx="2363647" cy="1576552"/>
          </a:xfrm>
          <a:prstGeom prst="rect">
            <a:avLst/>
          </a:prstGeom>
        </p:spPr>
      </p:pic>
      <p:sp>
        <p:nvSpPr>
          <p:cNvPr id="6" name="Content Placeholder 2"/>
          <p:cNvSpPr txBox="1">
            <a:spLocks/>
          </p:cNvSpPr>
          <p:nvPr/>
        </p:nvSpPr>
        <p:spPr>
          <a:xfrm>
            <a:off x="215901" y="1941677"/>
            <a:ext cx="8712199"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effectLst/>
                <a:uLnTx/>
                <a:uFillTx/>
                <a:latin typeface="Calibri" panose="020F0502020204030204"/>
                <a:ea typeface="+mn-ea"/>
                <a:cs typeface="+mn-cs"/>
              </a:rPr>
              <a:t>$62,704 per adverse respiratory event </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effectLst/>
                <a:uLnTx/>
                <a:uFillTx/>
                <a:latin typeface="Calibri" panose="020F0502020204030204"/>
                <a:ea typeface="+mn-ea"/>
                <a:cs typeface="+mn-cs"/>
              </a:rPr>
              <a:t>Cost data derived from the hospital’s internal cost-accounting database (TSI)</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err="1" smtClean="0">
                <a:ln>
                  <a:noFill/>
                </a:ln>
                <a:effectLst/>
                <a:uLnTx/>
                <a:uFillTx/>
                <a:latin typeface="Calibri" panose="020F0502020204030204"/>
                <a:ea typeface="+mn-ea"/>
                <a:cs typeface="+mn-cs"/>
              </a:rPr>
              <a:t>Dimick</a:t>
            </a:r>
            <a:r>
              <a:rPr kumimoji="0" lang="en-US" sz="2000" b="0" i="0" u="none" strike="noStrike" kern="1200" cap="none" spc="0" normalizeH="0" baseline="0" noProof="0" dirty="0" smtClean="0">
                <a:ln>
                  <a:noFill/>
                </a:ln>
                <a:effectLst/>
                <a:uLnTx/>
                <a:uFillTx/>
                <a:latin typeface="Calibri" panose="020F0502020204030204"/>
                <a:ea typeface="+mn-ea"/>
                <a:cs typeface="+mn-cs"/>
              </a:rPr>
              <a:t> JB et al. Hospital costs associated with surgical complications: a report from the private-sector National Surgical Quality Improvement Program. </a:t>
            </a:r>
            <a:r>
              <a:rPr kumimoji="0" lang="en-US" sz="2000" b="0" i="1" u="none" strike="noStrike" kern="1200" cap="none" spc="0" normalizeH="0" baseline="0" noProof="0" dirty="0" smtClean="0">
                <a:ln>
                  <a:noFill/>
                </a:ln>
                <a:effectLst/>
                <a:uLnTx/>
                <a:uFillTx/>
                <a:latin typeface="Calibri" panose="020F0502020204030204"/>
                <a:ea typeface="+mn-ea"/>
                <a:cs typeface="+mn-cs"/>
              </a:rPr>
              <a:t>J Am Coll Surg</a:t>
            </a:r>
            <a:r>
              <a:rPr kumimoji="0" lang="en-US" sz="2000" b="0" i="0" u="none" strike="noStrike" kern="1200" cap="none" spc="0" normalizeH="0" baseline="0" noProof="0" dirty="0" smtClean="0">
                <a:ln>
                  <a:noFill/>
                </a:ln>
                <a:effectLst/>
                <a:uLnTx/>
                <a:uFillTx/>
                <a:latin typeface="Calibri" panose="020F0502020204030204"/>
                <a:ea typeface="+mn-ea"/>
                <a:cs typeface="+mn-cs"/>
              </a:rPr>
              <a:t>. 2004; 199:531-7.</a:t>
            </a:r>
            <a:endParaRPr kumimoji="0" lang="en-US" sz="1400" b="0" i="0" u="none" strike="noStrike" kern="1200" cap="none" spc="0" normalizeH="0" baseline="0" noProof="0" dirty="0" smtClean="0">
              <a:ln>
                <a:noFill/>
              </a:ln>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effectLst/>
                <a:uLnTx/>
                <a:uFillTx/>
                <a:latin typeface="Calibri" panose="020F0502020204030204"/>
                <a:ea typeface="+mn-ea"/>
                <a:cs typeface="+mn-cs"/>
              </a:rPr>
              <a:t>$60,933 per respiratory complication</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effectLst/>
                <a:uLnTx/>
                <a:uFillTx/>
                <a:latin typeface="Calibri" panose="020F0502020204030204"/>
                <a:ea typeface="+mn-ea"/>
                <a:cs typeface="+mn-cs"/>
              </a:rPr>
              <a:t>Cost data from University of Pennsylvania</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effectLst/>
                <a:uLnTx/>
                <a:uFillTx/>
                <a:latin typeface="Calibri" panose="020F0502020204030204"/>
                <a:ea typeface="+mn-ea"/>
                <a:cs typeface="+mn-cs"/>
              </a:rPr>
              <a:t>Fischer JP et al. Analysis of risk factors, morbidity, and cost associated with respiratory complications following abdominal wall reconstruction. </a:t>
            </a:r>
            <a:r>
              <a:rPr kumimoji="0" lang="en-US" sz="2000" b="0" i="1" u="none" strike="noStrike" kern="1200" cap="none" spc="0" normalizeH="0" baseline="0" noProof="0" dirty="0" smtClean="0">
                <a:ln>
                  <a:noFill/>
                </a:ln>
                <a:effectLst/>
                <a:uLnTx/>
                <a:uFillTx/>
                <a:latin typeface="Calibri" panose="020F0502020204030204"/>
                <a:ea typeface="+mn-ea"/>
                <a:cs typeface="+mn-cs"/>
              </a:rPr>
              <a:t>Plast </a:t>
            </a:r>
            <a:r>
              <a:rPr kumimoji="0" lang="en-US" sz="2000" b="0" i="1" u="none" strike="noStrike" kern="1200" cap="none" spc="0" normalizeH="0" baseline="0" noProof="0" dirty="0" err="1" smtClean="0">
                <a:ln>
                  <a:noFill/>
                </a:ln>
                <a:effectLst/>
                <a:uLnTx/>
                <a:uFillTx/>
                <a:latin typeface="Calibri" panose="020F0502020204030204"/>
                <a:ea typeface="+mn-ea"/>
                <a:cs typeface="+mn-cs"/>
              </a:rPr>
              <a:t>Reconstr</a:t>
            </a:r>
            <a:r>
              <a:rPr kumimoji="0" lang="en-US" sz="2000" b="0" i="1" u="none" strike="noStrike" kern="1200" cap="none" spc="0" normalizeH="0" baseline="0" noProof="0" dirty="0" smtClean="0">
                <a:ln>
                  <a:noFill/>
                </a:ln>
                <a:effectLst/>
                <a:uLnTx/>
                <a:uFillTx/>
                <a:latin typeface="Calibri" panose="020F0502020204030204"/>
                <a:ea typeface="+mn-ea"/>
                <a:cs typeface="+mn-cs"/>
              </a:rPr>
              <a:t> Surg</a:t>
            </a:r>
            <a:r>
              <a:rPr kumimoji="0" lang="en-US" sz="2000" b="0" i="0" u="none" strike="noStrike" kern="1200" cap="none" spc="0" normalizeH="0" baseline="0" noProof="0" dirty="0" smtClean="0">
                <a:ln>
                  <a:noFill/>
                </a:ln>
                <a:effectLst/>
                <a:uLnTx/>
                <a:uFillTx/>
                <a:latin typeface="Calibri" panose="020F0502020204030204"/>
                <a:ea typeface="+mn-ea"/>
                <a:cs typeface="+mn-cs"/>
              </a:rPr>
              <a:t>. 2014; 133:147-56. </a:t>
            </a:r>
            <a:endParaRPr kumimoji="0" lang="en-US" sz="2000" b="0" i="0" u="none" strike="noStrike" kern="1200" cap="none" spc="0" normalizeH="0" baseline="0" noProof="0" dirty="0">
              <a:ln>
                <a:noFill/>
              </a:ln>
              <a:effectLst/>
              <a:uLnTx/>
              <a:uFillTx/>
              <a:latin typeface="Calibri" panose="020F0502020204030204"/>
              <a:ea typeface="+mn-ea"/>
              <a:cs typeface="+mn-cs"/>
            </a:endParaRPr>
          </a:p>
        </p:txBody>
      </p:sp>
      <p:pic>
        <p:nvPicPr>
          <p:cNvPr id="7" name="Picture 6" descr="money bag by rg10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6577" y="5549900"/>
            <a:ext cx="877940" cy="1193800"/>
          </a:xfrm>
          <a:prstGeom prst="rect">
            <a:avLst/>
          </a:prstGeom>
        </p:spPr>
      </p:pic>
    </p:spTree>
    <p:extLst>
      <p:ext uri="{BB962C8B-B14F-4D97-AF65-F5344CB8AC3E}">
        <p14:creationId xmlns:p14="http://schemas.microsoft.com/office/powerpoint/2010/main" val="31651344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457200" y="274638"/>
            <a:ext cx="7543800" cy="1143000"/>
          </a:xfrm>
        </p:spPr>
        <p:txBody>
          <a:bodyPr>
            <a:normAutofit fontScale="90000"/>
          </a:bodyPr>
          <a:lstStyle/>
          <a:p>
            <a:pPr algn="l"/>
            <a:r>
              <a:rPr lang="en-US" dirty="0"/>
              <a:t>In current clinical practice, how often is the train-of-four (TOF) monitor used routinely</a:t>
            </a:r>
            <a:r>
              <a:rPr lang="en-US" dirty="0" smtClean="0"/>
              <a:t>?</a:t>
            </a:r>
            <a:endParaRPr lang="en-US" dirty="0"/>
          </a:p>
        </p:txBody>
      </p:sp>
      <p:sp>
        <p:nvSpPr>
          <p:cNvPr id="3" name="TPAnswers"/>
          <p:cNvSpPr>
            <a:spLocks noGrp="1"/>
          </p:cNvSpPr>
          <p:nvPr>
            <p:ph idx="1"/>
            <p:custDataLst>
              <p:tags r:id="rId2"/>
            </p:custDataLst>
          </p:nvPr>
        </p:nvSpPr>
        <p:spPr>
          <a:xfrm>
            <a:off x="457200" y="2072640"/>
            <a:ext cx="8229600" cy="4525963"/>
          </a:xfrm>
          <a:prstGeom prst="rect">
            <a:avLst/>
          </a:prstGeom>
        </p:spPr>
        <p:txBody>
          <a:bodyPr>
            <a:normAutofit/>
          </a:bodyPr>
          <a:lstStyle/>
          <a:p>
            <a:pPr marL="514350" indent="-514350">
              <a:spcAft>
                <a:spcPts val="0"/>
              </a:spcAft>
              <a:buAutoNum type="alphaLcPeriod"/>
            </a:pPr>
            <a:r>
              <a:rPr lang="en-US" dirty="0" smtClean="0"/>
              <a:t>5%</a:t>
            </a:r>
          </a:p>
          <a:p>
            <a:pPr marL="514350" indent="-514350">
              <a:spcAft>
                <a:spcPts val="0"/>
              </a:spcAft>
              <a:buAutoNum type="alphaLcPeriod"/>
            </a:pPr>
            <a:r>
              <a:rPr lang="en-US" dirty="0" smtClean="0"/>
              <a:t>10%</a:t>
            </a:r>
          </a:p>
          <a:p>
            <a:pPr marL="514350" indent="-514350">
              <a:spcAft>
                <a:spcPts val="0"/>
              </a:spcAft>
              <a:buAutoNum type="alphaLcPeriod"/>
            </a:pPr>
            <a:r>
              <a:rPr lang="en-US" dirty="0" smtClean="0"/>
              <a:t>50%</a:t>
            </a:r>
          </a:p>
          <a:p>
            <a:pPr marL="514350" indent="-514350">
              <a:spcAft>
                <a:spcPts val="0"/>
              </a:spcAft>
              <a:buAutoNum type="alphaLcPeriod"/>
            </a:pPr>
            <a:r>
              <a:rPr lang="en-US" dirty="0" smtClean="0"/>
              <a:t>100%</a:t>
            </a:r>
            <a:endParaRPr lang="en-US" dirty="0"/>
          </a:p>
        </p:txBody>
      </p:sp>
      <p:pic>
        <p:nvPicPr>
          <p:cNvPr id="4" name="Picture 2" descr="C:\Users\vyarborough\AppData\Local\Microsoft\Windows\Temporary Internet Files\Content.IE5\5BO5IQJ8\question-mark-in-blue-round-button-6154-large[1].png"/>
          <p:cNvPicPr>
            <a:picLocks noChangeAspect="1" noChangeArrowheads="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8049600" y="86700"/>
            <a:ext cx="942000" cy="942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1357219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61784"/>
            <a:ext cx="6629400" cy="1143000"/>
          </a:xfrm>
        </p:spPr>
        <p:txBody>
          <a:bodyPr>
            <a:normAutofit fontScale="90000"/>
          </a:bodyPr>
          <a:lstStyle/>
          <a:p>
            <a:pPr algn="l"/>
            <a:r>
              <a:rPr lang="en-US" dirty="0">
                <a:solidFill>
                  <a:schemeClr val="tx1"/>
                </a:solidFill>
              </a:rPr>
              <a:t>Cost of Adverse Postop Respiratory Events</a:t>
            </a:r>
          </a:p>
        </p:txBody>
      </p:sp>
      <p:pic>
        <p:nvPicPr>
          <p:cNvPr id="5" name="Picture 4" descr="Patterned Breathing During Labor: Techniques and Benefit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69255" y="0"/>
            <a:ext cx="2363647" cy="1576552"/>
          </a:xfrm>
          <a:prstGeom prst="rect">
            <a:avLst/>
          </a:prstGeom>
        </p:spPr>
      </p:pic>
      <p:sp>
        <p:nvSpPr>
          <p:cNvPr id="8" name="Content Placeholder 2"/>
          <p:cNvSpPr txBox="1">
            <a:spLocks/>
          </p:cNvSpPr>
          <p:nvPr/>
        </p:nvSpPr>
        <p:spPr>
          <a:xfrm>
            <a:off x="241300" y="1954377"/>
            <a:ext cx="8686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charges </a:t>
            </a:r>
            <a:r>
              <a:rPr kumimoji="0" lang="en-US" sz="2800" b="1" i="0" u="none" strike="noStrike" kern="1200" cap="none" spc="0" normalizeH="0" baseline="0" noProof="0" dirty="0" smtClean="0">
                <a:ln>
                  <a:noFill/>
                </a:ln>
                <a:effectLst/>
                <a:uLnTx/>
                <a:uFillTx/>
                <a:latin typeface="Calibri" panose="020F0502020204030204"/>
                <a:ea typeface="+mn-ea"/>
                <a:cs typeface="+mn-cs"/>
              </a:rPr>
              <a:t>$97,200 (no reintubation) vs. $223,600 (reintubation); </a:t>
            </a:r>
            <a:r>
              <a:rPr kumimoji="0" lang="en-US" sz="2800" b="0" i="0" u="none" strike="noStrike" kern="1200" cap="none" spc="0" normalizeH="0" baseline="0" noProof="0" dirty="0" smtClean="0">
                <a:ln>
                  <a:noFill/>
                </a:ln>
                <a:effectLst/>
                <a:uLnTx/>
                <a:uFillTx/>
                <a:latin typeface="Calibri" panose="020F0502020204030204"/>
                <a:ea typeface="+mn-ea"/>
                <a:cs typeface="+mn-cs"/>
              </a:rPr>
              <a:t>costs </a:t>
            </a:r>
            <a:r>
              <a:rPr kumimoji="0" lang="en-US" sz="2800" b="1" i="0" u="none" strike="noStrike" kern="1200" cap="none" spc="0" normalizeH="0" baseline="0" noProof="0" dirty="0" smtClean="0">
                <a:ln>
                  <a:noFill/>
                </a:ln>
                <a:effectLst/>
                <a:uLnTx/>
                <a:uFillTx/>
                <a:latin typeface="Calibri" panose="020F0502020204030204"/>
                <a:ea typeface="+mn-ea"/>
                <a:cs typeface="+mn-cs"/>
              </a:rPr>
              <a:t>$24,700 (no reintubation) vs. $62,300 (reintubation)</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effectLst/>
                <a:uLnTx/>
                <a:uFillTx/>
                <a:latin typeface="Calibri" panose="020F0502020204030204"/>
                <a:ea typeface="+mn-ea"/>
                <a:cs typeface="+mn-cs"/>
              </a:rPr>
              <a:t>Compares charges to costs specifically for reintubations; focus on ICU, but include a fair chunk of postop reintubations </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effectLst/>
                <a:uLnTx/>
                <a:uFillTx/>
                <a:latin typeface="Calibri" panose="020F0502020204030204"/>
                <a:ea typeface="+mn-ea"/>
                <a:cs typeface="+mn-cs"/>
              </a:rPr>
              <a:t>Menon N et al. Occurrence and complications of tracheal reintubation in critically ill adults. </a:t>
            </a:r>
            <a:r>
              <a:rPr kumimoji="0" lang="en-US" sz="2000" b="0" i="1" u="none" strike="noStrike" kern="1200" cap="none" spc="0" normalizeH="0" baseline="0" noProof="0" dirty="0" err="1" smtClean="0">
                <a:ln>
                  <a:noFill/>
                </a:ln>
                <a:effectLst/>
                <a:uLnTx/>
                <a:uFillTx/>
                <a:latin typeface="Calibri" panose="020F0502020204030204"/>
                <a:ea typeface="+mn-ea"/>
                <a:cs typeface="+mn-cs"/>
              </a:rPr>
              <a:t>Respir</a:t>
            </a:r>
            <a:r>
              <a:rPr kumimoji="0" lang="en-US" sz="2000" b="0" i="1" u="none" strike="noStrike" kern="1200" cap="none" spc="0" normalizeH="0" baseline="0" noProof="0" dirty="0" smtClean="0">
                <a:ln>
                  <a:noFill/>
                </a:ln>
                <a:effectLst/>
                <a:uLnTx/>
                <a:uFillTx/>
                <a:latin typeface="Calibri" panose="020F0502020204030204"/>
                <a:ea typeface="+mn-ea"/>
                <a:cs typeface="+mn-cs"/>
              </a:rPr>
              <a:t> Care</a:t>
            </a:r>
            <a:r>
              <a:rPr kumimoji="0" lang="en-US" sz="2000" b="0" i="0" u="none" strike="noStrike" kern="1200" cap="none" spc="0" normalizeH="0" baseline="0" noProof="0" dirty="0" smtClean="0">
                <a:ln>
                  <a:noFill/>
                </a:ln>
                <a:effectLst/>
                <a:uLnTx/>
                <a:uFillTx/>
                <a:latin typeface="Calibri" panose="020F0502020204030204"/>
                <a:ea typeface="+mn-ea"/>
                <a:cs typeface="+mn-cs"/>
              </a:rPr>
              <a:t>. 2012; 57:1555-63.</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ICU day 1 mechanical ventilation </a:t>
            </a:r>
            <a:r>
              <a:rPr kumimoji="0" lang="en-US" sz="2800" b="1" i="0" u="none" strike="noStrike" kern="1200" cap="none" spc="0" normalizeH="0" baseline="0" noProof="0" dirty="0" smtClean="0">
                <a:ln>
                  <a:noFill/>
                </a:ln>
                <a:effectLst/>
                <a:uLnTx/>
                <a:uFillTx/>
                <a:latin typeface="Calibri" panose="020F0502020204030204"/>
                <a:ea typeface="+mn-ea"/>
                <a:cs typeface="+mn-cs"/>
              </a:rPr>
              <a:t>$10,794</a:t>
            </a:r>
            <a:r>
              <a:rPr kumimoji="0" lang="en-US" sz="2800" b="0" i="0" u="none" strike="noStrike" kern="1200" cap="none" spc="0" normalizeH="0" baseline="0" noProof="0" dirty="0" smtClean="0">
                <a:ln>
                  <a:noFill/>
                </a:ln>
                <a:effectLst/>
                <a:uLnTx/>
                <a:uFillTx/>
                <a:latin typeface="Calibri" panose="020F0502020204030204"/>
                <a:ea typeface="+mn-ea"/>
                <a:cs typeface="+mn-cs"/>
              </a:rPr>
              <a:t>; no mechanical ventilation $6,667</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effectLst/>
                <a:uLnTx/>
                <a:uFillTx/>
                <a:latin typeface="Calibri" panose="020F0502020204030204"/>
                <a:ea typeface="+mn-ea"/>
                <a:cs typeface="+mn-cs"/>
              </a:rPr>
              <a:t>Dasta JF et al. Daily cost of an intensive care unit day: the contribution of mechanical ventilation. </a:t>
            </a:r>
            <a:r>
              <a:rPr kumimoji="0" lang="en-US" sz="2000" b="0" i="1" u="none" strike="noStrike" kern="1200" cap="none" spc="0" normalizeH="0" baseline="0" noProof="0" dirty="0" smtClean="0">
                <a:ln>
                  <a:noFill/>
                </a:ln>
                <a:effectLst/>
                <a:uLnTx/>
                <a:uFillTx/>
                <a:latin typeface="Calibri" panose="020F0502020204030204"/>
                <a:ea typeface="+mn-ea"/>
                <a:cs typeface="+mn-cs"/>
              </a:rPr>
              <a:t>Crit Care Med</a:t>
            </a:r>
            <a:r>
              <a:rPr kumimoji="0" lang="en-US" sz="2000" b="0" i="0" u="none" strike="noStrike" kern="1200" cap="none" spc="0" normalizeH="0" baseline="0" noProof="0" dirty="0" smtClean="0">
                <a:ln>
                  <a:noFill/>
                </a:ln>
                <a:effectLst/>
                <a:uLnTx/>
                <a:uFillTx/>
                <a:latin typeface="Calibri" panose="020F0502020204030204"/>
                <a:ea typeface="+mn-ea"/>
                <a:cs typeface="+mn-cs"/>
              </a:rPr>
              <a:t>. 2005; 33:1266-71.</a:t>
            </a:r>
            <a:endParaRPr kumimoji="0" lang="en-US" sz="2000"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38988873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28600" y="6467889"/>
            <a:ext cx="8686800" cy="369332"/>
          </a:xfrm>
        </p:spPr>
        <p:txBody>
          <a:bodyPr/>
          <a:lstStyle/>
          <a:p>
            <a:r>
              <a:rPr lang="en-US" dirty="0"/>
              <a:t>Martinez-</a:t>
            </a:r>
            <a:r>
              <a:rPr lang="en-US" dirty="0" err="1"/>
              <a:t>Ubieto</a:t>
            </a:r>
            <a:r>
              <a:rPr lang="en-US" dirty="0"/>
              <a:t> J et al. </a:t>
            </a:r>
            <a:r>
              <a:rPr lang="en-US" i="1" dirty="0"/>
              <a:t>Minerva </a:t>
            </a:r>
            <a:r>
              <a:rPr lang="en-US" i="1" dirty="0" err="1"/>
              <a:t>Anestesiol</a:t>
            </a:r>
            <a:r>
              <a:rPr lang="en-US" dirty="0"/>
              <a:t>. 2016; 82:735-42</a:t>
            </a:r>
            <a:r>
              <a:rPr lang="en-US" dirty="0" smtClean="0"/>
              <a:t>.</a:t>
            </a:r>
            <a:endParaRPr lang="en-US" dirty="0"/>
          </a:p>
        </p:txBody>
      </p:sp>
      <p:sp>
        <p:nvSpPr>
          <p:cNvPr id="3" name="Title 2"/>
          <p:cNvSpPr>
            <a:spLocks noGrp="1"/>
          </p:cNvSpPr>
          <p:nvPr>
            <p:ph type="title"/>
          </p:nvPr>
        </p:nvSpPr>
        <p:spPr>
          <a:xfrm>
            <a:off x="88900" y="261784"/>
            <a:ext cx="7797800" cy="1143000"/>
          </a:xfrm>
        </p:spPr>
        <p:txBody>
          <a:bodyPr>
            <a:normAutofit fontScale="90000"/>
          </a:bodyPr>
          <a:lstStyle/>
          <a:p>
            <a:pPr algn="l"/>
            <a:r>
              <a:rPr lang="en-US" dirty="0"/>
              <a:t>Can sugammadex reduce the </a:t>
            </a:r>
            <a:br>
              <a:rPr lang="en-US" dirty="0"/>
            </a:br>
            <a:r>
              <a:rPr lang="en-US" dirty="0"/>
              <a:t>incidence of respiratory complications?</a:t>
            </a:r>
          </a:p>
        </p:txBody>
      </p:sp>
      <p:pic>
        <p:nvPicPr>
          <p:cNvPr id="5" name="Picture 4" descr="Decreasing Value Of Dollar. Royalty Free Stock Photo - Image: 152564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633006" y="0"/>
            <a:ext cx="1510994" cy="1397089"/>
          </a:xfrm>
          <a:prstGeom prst="rect">
            <a:avLst/>
          </a:prstGeom>
        </p:spPr>
      </p:pic>
      <p:sp>
        <p:nvSpPr>
          <p:cNvPr id="6" name="Content Placeholder 2"/>
          <p:cNvSpPr txBox="1">
            <a:spLocks/>
          </p:cNvSpPr>
          <p:nvPr/>
        </p:nvSpPr>
        <p:spPr>
          <a:xfrm>
            <a:off x="203200" y="1600200"/>
            <a:ext cx="8839200" cy="451764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27.9% of 558 patients presented with postoperative residual curarization (PORC). The incidence was:</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effectLst/>
                <a:uLnTx/>
                <a:uFillTx/>
                <a:latin typeface="Calibri" panose="020F0502020204030204"/>
                <a:ea typeface="+mn-ea"/>
                <a:cs typeface="+mn-cs"/>
              </a:rPr>
              <a:t>cisatracurium 34%</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effectLst/>
                <a:uLnTx/>
                <a:uFillTx/>
                <a:latin typeface="Calibri" panose="020F0502020204030204"/>
                <a:ea typeface="+mn-ea"/>
                <a:cs typeface="+mn-cs"/>
              </a:rPr>
              <a:t>cisatracurium-neostigmine 28.6%</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effectLst/>
                <a:uLnTx/>
                <a:uFillTx/>
                <a:latin typeface="Calibri" panose="020F0502020204030204"/>
                <a:ea typeface="+mn-ea"/>
                <a:cs typeface="+mn-cs"/>
              </a:rPr>
              <a:t>rocuronium 34%</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effectLst/>
                <a:uLnTx/>
                <a:uFillTx/>
                <a:latin typeface="Calibri" panose="020F0502020204030204"/>
                <a:ea typeface="+mn-ea"/>
                <a:cs typeface="+mn-cs"/>
              </a:rPr>
              <a:t>rocuronium-sugammadex 1.15%</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The global incidence of minor critical respiratory events (CREs) was 14.5%. The incidence was:</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effectLst/>
                <a:uLnTx/>
                <a:uFillTx/>
                <a:latin typeface="Calibri" panose="020F0502020204030204"/>
                <a:ea typeface="+mn-ea"/>
                <a:cs typeface="+mn-cs"/>
              </a:rPr>
              <a:t>cisatracurium 27.5%</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effectLst/>
                <a:uLnTx/>
                <a:uFillTx/>
                <a:latin typeface="Calibri" panose="020F0502020204030204"/>
                <a:ea typeface="+mn-ea"/>
                <a:cs typeface="+mn-cs"/>
              </a:rPr>
              <a:t>cisatracurium-neostigmine 17.4%</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effectLst/>
                <a:uLnTx/>
                <a:uFillTx/>
                <a:latin typeface="Calibri" panose="020F0502020204030204"/>
                <a:ea typeface="+mn-ea"/>
                <a:cs typeface="+mn-cs"/>
              </a:rPr>
              <a:t>rocuronium 10.5%</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effectLst/>
                <a:uLnTx/>
                <a:uFillTx/>
                <a:latin typeface="Calibri" panose="020F0502020204030204"/>
                <a:ea typeface="+mn-ea"/>
                <a:cs typeface="+mn-cs"/>
              </a:rPr>
              <a:t>rocuronium-sugammadex 2.3%</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The global incidence of major CREs was 7.5%, and was significantly higher in patients with </a:t>
            </a:r>
            <a:r>
              <a:rPr kumimoji="0" lang="en-US" sz="2400" b="0" i="0" u="none" strike="noStrike" kern="1200" cap="none" spc="0" normalizeH="0" baseline="0" noProof="0" dirty="0" err="1" smtClean="0">
                <a:ln>
                  <a:noFill/>
                </a:ln>
                <a:effectLst/>
                <a:uLnTx/>
                <a:uFillTx/>
                <a:latin typeface="Calibri" panose="020F0502020204030204"/>
                <a:ea typeface="+mn-ea"/>
                <a:cs typeface="+mn-cs"/>
              </a:rPr>
              <a:t>TOFr</a:t>
            </a:r>
            <a:r>
              <a:rPr kumimoji="0" lang="en-US" sz="2400" b="0" i="0" u="none" strike="noStrike" kern="1200" cap="none" spc="0" normalizeH="0" baseline="0" noProof="0" dirty="0" smtClean="0">
                <a:ln>
                  <a:noFill/>
                </a:ln>
                <a:effectLst/>
                <a:uLnTx/>
                <a:uFillTx/>
                <a:latin typeface="Calibri" panose="020F0502020204030204"/>
                <a:ea typeface="+mn-ea"/>
                <a:cs typeface="+mn-cs"/>
              </a:rPr>
              <a:t> &lt;0.9 upon admission to the PACU</a:t>
            </a:r>
            <a:endParaRPr kumimoji="0" lang="en-US" sz="2400"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4009225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28600" y="6378989"/>
            <a:ext cx="8686800" cy="369332"/>
          </a:xfrm>
        </p:spPr>
        <p:txBody>
          <a:bodyPr/>
          <a:lstStyle/>
          <a:p>
            <a:r>
              <a:rPr lang="en-US" dirty="0"/>
              <a:t>Carron M et al. </a:t>
            </a:r>
            <a:r>
              <a:rPr lang="en-US" i="1" dirty="0" err="1"/>
              <a:t>Clinicoecon</a:t>
            </a:r>
            <a:r>
              <a:rPr lang="en-US" i="1" dirty="0"/>
              <a:t> Outcomes Res</a:t>
            </a:r>
            <a:r>
              <a:rPr lang="en-US" dirty="0"/>
              <a:t>. 2016; 8:43-52</a:t>
            </a:r>
            <a:r>
              <a:rPr lang="en-US" dirty="0" smtClean="0"/>
              <a:t>.</a:t>
            </a:r>
            <a:endParaRPr lang="en-US" dirty="0"/>
          </a:p>
        </p:txBody>
      </p:sp>
      <p:sp>
        <p:nvSpPr>
          <p:cNvPr id="3" name="Title 2"/>
          <p:cNvSpPr>
            <a:spLocks noGrp="1"/>
          </p:cNvSpPr>
          <p:nvPr>
            <p:ph type="title"/>
          </p:nvPr>
        </p:nvSpPr>
        <p:spPr/>
        <p:txBody>
          <a:bodyPr>
            <a:normAutofit fontScale="90000"/>
          </a:bodyPr>
          <a:lstStyle/>
          <a:p>
            <a:r>
              <a:rPr lang="en-US" dirty="0"/>
              <a:t>Preventive vs. Treatment </a:t>
            </a:r>
            <a:r>
              <a:rPr lang="en-US" dirty="0" smtClean="0"/>
              <a:t/>
            </a:r>
            <a:br>
              <a:rPr lang="en-US" dirty="0" smtClean="0"/>
            </a:br>
            <a:r>
              <a:rPr lang="en-US" dirty="0" smtClean="0"/>
              <a:t>Use </a:t>
            </a:r>
            <a:r>
              <a:rPr lang="en-US" dirty="0"/>
              <a:t>of Sugammadex</a:t>
            </a:r>
          </a:p>
        </p:txBody>
      </p:sp>
      <p:pic>
        <p:nvPicPr>
          <p:cNvPr id="5" name="Content Placeholder 6"/>
          <p:cNvPicPr>
            <a:picLocks noChangeAspect="1"/>
          </p:cNvPicPr>
          <p:nvPr/>
        </p:nvPicPr>
        <p:blipFill rotWithShape="1">
          <a:blip r:embed="rId2"/>
          <a:srcRect r="6420"/>
          <a:stretch/>
        </p:blipFill>
        <p:spPr>
          <a:xfrm>
            <a:off x="88899" y="2336800"/>
            <a:ext cx="9055101" cy="3227965"/>
          </a:xfrm>
          <a:prstGeom prst="rect">
            <a:avLst/>
          </a:prstGeom>
        </p:spPr>
      </p:pic>
      <p:sp>
        <p:nvSpPr>
          <p:cNvPr id="6" name="TextBox 5"/>
          <p:cNvSpPr txBox="1"/>
          <p:nvPr/>
        </p:nvSpPr>
        <p:spPr>
          <a:xfrm>
            <a:off x="1591996" y="2007836"/>
            <a:ext cx="2281955" cy="369332"/>
          </a:xfrm>
          <a:prstGeom prst="rect">
            <a:avLst/>
          </a:prstGeom>
          <a:noFill/>
        </p:spPr>
        <p:txBody>
          <a:bodyPr wrap="square" rtlCol="0">
            <a:spAutoFit/>
          </a:bodyPr>
          <a:lstStyle/>
          <a:p>
            <a:r>
              <a:rPr lang="en-US" dirty="0" smtClean="0">
                <a:latin typeface="Calibri" panose="020F0502020204030204"/>
              </a:rPr>
              <a:t>Prevention</a:t>
            </a:r>
            <a:endParaRPr lang="en-US" dirty="0">
              <a:latin typeface="Calibri" panose="020F0502020204030204"/>
            </a:endParaRPr>
          </a:p>
        </p:txBody>
      </p:sp>
      <p:sp>
        <p:nvSpPr>
          <p:cNvPr id="7" name="TextBox 6"/>
          <p:cNvSpPr txBox="1"/>
          <p:nvPr/>
        </p:nvSpPr>
        <p:spPr>
          <a:xfrm>
            <a:off x="5922810" y="2010197"/>
            <a:ext cx="2468071" cy="369332"/>
          </a:xfrm>
          <a:prstGeom prst="rect">
            <a:avLst/>
          </a:prstGeom>
          <a:noFill/>
        </p:spPr>
        <p:txBody>
          <a:bodyPr wrap="square" rtlCol="0">
            <a:spAutoFit/>
          </a:bodyPr>
          <a:lstStyle/>
          <a:p>
            <a:r>
              <a:rPr lang="en-US" dirty="0" smtClean="0">
                <a:latin typeface="Calibri" panose="020F0502020204030204"/>
              </a:rPr>
              <a:t>Treatment</a:t>
            </a:r>
            <a:endParaRPr lang="en-US" dirty="0">
              <a:latin typeface="Calibri" panose="020F0502020204030204"/>
            </a:endParaRPr>
          </a:p>
        </p:txBody>
      </p:sp>
    </p:spTree>
    <p:extLst>
      <p:ext uri="{BB962C8B-B14F-4D97-AF65-F5344CB8AC3E}">
        <p14:creationId xmlns:p14="http://schemas.microsoft.com/office/powerpoint/2010/main" val="42804784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28600" y="6190890"/>
            <a:ext cx="8686800" cy="646331"/>
          </a:xfrm>
        </p:spPr>
        <p:txBody>
          <a:bodyPr/>
          <a:lstStyle/>
          <a:p>
            <a:r>
              <a:rPr lang="en-US" dirty="0"/>
              <a:t>Carron M et al. </a:t>
            </a:r>
            <a:r>
              <a:rPr lang="en-US" i="1" dirty="0" err="1"/>
              <a:t>Clinicoecon</a:t>
            </a:r>
            <a:r>
              <a:rPr lang="en-US" i="1" dirty="0"/>
              <a:t> Outcomes Res</a:t>
            </a:r>
            <a:r>
              <a:rPr lang="en-US" dirty="0"/>
              <a:t>. 2016; 8:43-52.</a:t>
            </a:r>
          </a:p>
          <a:p>
            <a:endParaRPr lang="en-US" dirty="0"/>
          </a:p>
        </p:txBody>
      </p:sp>
      <p:sp>
        <p:nvSpPr>
          <p:cNvPr id="3" name="Title 2"/>
          <p:cNvSpPr>
            <a:spLocks noGrp="1"/>
          </p:cNvSpPr>
          <p:nvPr>
            <p:ph type="title"/>
          </p:nvPr>
        </p:nvSpPr>
        <p:spPr/>
        <p:txBody>
          <a:bodyPr/>
          <a:lstStyle/>
          <a:p>
            <a:r>
              <a:rPr lang="en-US" dirty="0"/>
              <a:t>Surgical Procedures Utilizing NMB</a:t>
            </a:r>
          </a:p>
        </p:txBody>
      </p:sp>
      <p:pic>
        <p:nvPicPr>
          <p:cNvPr id="5" name="Content Placeholder 3"/>
          <p:cNvPicPr>
            <a:picLocks noChangeAspect="1"/>
          </p:cNvPicPr>
          <p:nvPr/>
        </p:nvPicPr>
        <p:blipFill>
          <a:blip r:embed="rId2"/>
          <a:stretch>
            <a:fillRect/>
          </a:stretch>
        </p:blipFill>
        <p:spPr>
          <a:xfrm>
            <a:off x="1119071" y="1330325"/>
            <a:ext cx="6829660" cy="4351338"/>
          </a:xfrm>
          <a:prstGeom prst="rect">
            <a:avLst/>
          </a:prstGeom>
        </p:spPr>
      </p:pic>
      <p:sp>
        <p:nvSpPr>
          <p:cNvPr id="6" name="TextBox 5"/>
          <p:cNvSpPr txBox="1"/>
          <p:nvPr/>
        </p:nvSpPr>
        <p:spPr>
          <a:xfrm>
            <a:off x="368301" y="5517705"/>
            <a:ext cx="7861300" cy="369332"/>
          </a:xfrm>
          <a:prstGeom prst="rect">
            <a:avLst/>
          </a:prstGeom>
          <a:noFill/>
        </p:spPr>
        <p:txBody>
          <a:bodyPr wrap="square" rtlCol="0">
            <a:spAutoFit/>
          </a:bodyPr>
          <a:lstStyle/>
          <a:p>
            <a:r>
              <a:rPr lang="en-US" dirty="0" smtClean="0">
                <a:latin typeface="Calibri" panose="020F0502020204030204"/>
              </a:rPr>
              <a:t>GA=general anesthesia, NMB=neuromuscular blockade, RA= regional anesthesia</a:t>
            </a:r>
            <a:endParaRPr lang="en-US" dirty="0">
              <a:latin typeface="Calibri" panose="020F0502020204030204"/>
            </a:endParaRPr>
          </a:p>
        </p:txBody>
      </p:sp>
    </p:spTree>
    <p:extLst>
      <p:ext uri="{BB962C8B-B14F-4D97-AF65-F5344CB8AC3E}">
        <p14:creationId xmlns:p14="http://schemas.microsoft.com/office/powerpoint/2010/main" val="13706390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66700" y="6404389"/>
            <a:ext cx="8686800" cy="369332"/>
          </a:xfrm>
        </p:spPr>
        <p:txBody>
          <a:bodyPr/>
          <a:lstStyle/>
          <a:p>
            <a:r>
              <a:rPr lang="en-US" dirty="0"/>
              <a:t>Carron M et al. </a:t>
            </a:r>
            <a:r>
              <a:rPr lang="en-US" i="1" dirty="0" err="1"/>
              <a:t>Clinicoecon</a:t>
            </a:r>
            <a:r>
              <a:rPr lang="en-US" i="1" dirty="0"/>
              <a:t> Outcomes Res</a:t>
            </a:r>
            <a:r>
              <a:rPr lang="en-US" dirty="0"/>
              <a:t>. 2016; 8:43-52</a:t>
            </a:r>
            <a:r>
              <a:rPr lang="en-US" dirty="0" smtClean="0"/>
              <a:t>.</a:t>
            </a:r>
            <a:endParaRPr lang="en-US" dirty="0"/>
          </a:p>
        </p:txBody>
      </p:sp>
      <p:sp>
        <p:nvSpPr>
          <p:cNvPr id="3" name="Title 2"/>
          <p:cNvSpPr>
            <a:spLocks noGrp="1"/>
          </p:cNvSpPr>
          <p:nvPr>
            <p:ph type="title"/>
          </p:nvPr>
        </p:nvSpPr>
        <p:spPr/>
        <p:txBody>
          <a:bodyPr>
            <a:noAutofit/>
          </a:bodyPr>
          <a:lstStyle/>
          <a:p>
            <a:r>
              <a:rPr lang="en-US" sz="3200" dirty="0"/>
              <a:t>Cost Effectiveness: Productivity Loss with Sugammadex vs. Neostigmine for Reversal of Rocuronium-Induced NMB</a:t>
            </a:r>
          </a:p>
        </p:txBody>
      </p:sp>
      <p:pic>
        <p:nvPicPr>
          <p:cNvPr id="5" name="Content Placeholder 3"/>
          <p:cNvPicPr>
            <a:picLocks noChangeAspect="1"/>
          </p:cNvPicPr>
          <p:nvPr/>
        </p:nvPicPr>
        <p:blipFill>
          <a:blip r:embed="rId2"/>
          <a:stretch>
            <a:fillRect/>
          </a:stretch>
        </p:blipFill>
        <p:spPr>
          <a:xfrm>
            <a:off x="1264515" y="1898234"/>
            <a:ext cx="6377155" cy="4351338"/>
          </a:xfrm>
          <a:prstGeom prst="rect">
            <a:avLst/>
          </a:prstGeom>
        </p:spPr>
      </p:pic>
    </p:spTree>
    <p:extLst>
      <p:ext uri="{BB962C8B-B14F-4D97-AF65-F5344CB8AC3E}">
        <p14:creationId xmlns:p14="http://schemas.microsoft.com/office/powerpoint/2010/main" val="37467980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to Consider…</a:t>
            </a:r>
          </a:p>
        </p:txBody>
      </p:sp>
      <p:sp>
        <p:nvSpPr>
          <p:cNvPr id="4" name="Text Placeholder 3"/>
          <p:cNvSpPr>
            <a:spLocks noGrp="1"/>
          </p:cNvSpPr>
          <p:nvPr>
            <p:ph type="body" sz="quarter" idx="10"/>
          </p:nvPr>
        </p:nvSpPr>
        <p:spPr>
          <a:xfrm>
            <a:off x="228600" y="6092537"/>
            <a:ext cx="8686800" cy="381000"/>
          </a:xfrm>
        </p:spPr>
        <p:txBody>
          <a:bodyPr/>
          <a:lstStyle/>
          <a:p>
            <a:r>
              <a:rPr lang="en-US" dirty="0"/>
              <a:t>Fortier L et al. </a:t>
            </a:r>
            <a:r>
              <a:rPr lang="en-US" i="1" dirty="0"/>
              <a:t>Anesth </a:t>
            </a:r>
            <a:r>
              <a:rPr lang="en-US" i="1" dirty="0" err="1"/>
              <a:t>Analg</a:t>
            </a:r>
            <a:r>
              <a:rPr lang="en-US" dirty="0"/>
              <a:t>. 2015; 121:366-72.</a:t>
            </a:r>
          </a:p>
        </p:txBody>
      </p:sp>
      <p:pic>
        <p:nvPicPr>
          <p:cNvPr id="5" name="Picture 2" descr="C:\Users\user\AppData\Local\Microsoft\Windows\Temporary Internet Files\Content.IE5\TMLEH5OK\self-control[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48772" y="15287"/>
            <a:ext cx="1492531" cy="1492531"/>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165100" y="1724025"/>
            <a:ext cx="8788400" cy="435133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Can you identify groups of patients at higher risk for residual blockade so as to restrict sugammadex usage?</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No, no statistically significant differences observed in the incidence of residual NMB according to gender, age, body mass index, ASA physical status, type of surgery, or comorbidities (</a:t>
            </a:r>
            <a:r>
              <a:rPr kumimoji="0" lang="en-US" sz="2400" b="0" i="0" u="none" strike="noStrike" kern="1200" cap="none" spc="0" normalizeH="0" baseline="0" noProof="0" dirty="0" smtClean="0">
                <a:ln>
                  <a:noFill/>
                </a:ln>
                <a:solidFill>
                  <a:srgbClr val="FF0000"/>
                </a:solidFill>
                <a:effectLst/>
                <a:uLnTx/>
                <a:uFillTx/>
                <a:latin typeface="Calibri" panose="020F0502020204030204"/>
                <a:ea typeface="+mn-ea"/>
                <a:cs typeface="+mn-cs"/>
              </a:rPr>
              <a:t>all p &gt;0.13</a:t>
            </a:r>
            <a:r>
              <a:rPr kumimoji="0" lang="en-US" sz="2400" b="0" i="0" u="none" strike="noStrike" kern="1200" cap="none" spc="0" normalizeH="0" baseline="0" noProof="0" dirty="0" smtClean="0">
                <a:ln>
                  <a:noFill/>
                </a:ln>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If restricted to patients who have residual neuromuscular blockade following reversal of neostigmine, how many would receive sugammadex?</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Close to half (56.5%) at PACU arrival</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Would result in an additional expenditure of $414,000/yr + $684,000 for neostigmine</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Additionally would require quantitative monitoring purchase</a:t>
            </a:r>
            <a:endParaRPr kumimoji="0" lang="en-US" sz="2400"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354351155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2800" dirty="0"/>
              <a:t>One Year Trend in Neostigmine Use at </a:t>
            </a:r>
            <a:br>
              <a:rPr lang="en-US" sz="2800" dirty="0"/>
            </a:br>
            <a:r>
              <a:rPr lang="en-US" sz="2800" dirty="0"/>
              <a:t>University of Michigan Health System (UMHS)</a:t>
            </a:r>
            <a:br>
              <a:rPr lang="en-US" sz="2800" dirty="0"/>
            </a:br>
            <a:r>
              <a:rPr lang="en-US" sz="2800" dirty="0"/>
              <a:t>3/1/15 - 2/29/16</a:t>
            </a:r>
          </a:p>
        </p:txBody>
      </p:sp>
      <p:graphicFrame>
        <p:nvGraphicFramePr>
          <p:cNvPr id="6" name="Content Placeholder 3"/>
          <p:cNvGraphicFramePr>
            <a:graphicFrameLocks/>
          </p:cNvGraphicFramePr>
          <p:nvPr>
            <p:extLst>
              <p:ext uri="{D42A27DB-BD31-4B8C-83A1-F6EECF244321}">
                <p14:modId xmlns:p14="http://schemas.microsoft.com/office/powerpoint/2010/main" val="490148965"/>
              </p:ext>
            </p:extLst>
          </p:nvPr>
        </p:nvGraphicFramePr>
        <p:xfrm>
          <a:off x="168605" y="1701799"/>
          <a:ext cx="8848396" cy="3442031"/>
        </p:xfrm>
        <a:graphic>
          <a:graphicData uri="http://schemas.openxmlformats.org/drawingml/2006/table">
            <a:tbl>
              <a:tblPr firstRow="1" firstCol="1" bandRow="1"/>
              <a:tblGrid>
                <a:gridCol w="2229517">
                  <a:extLst>
                    <a:ext uri="{9D8B030D-6E8A-4147-A177-3AD203B41FA5}">
                      <a16:colId xmlns:a16="http://schemas.microsoft.com/office/drawing/2014/main" xmlns="" val="20000"/>
                    </a:ext>
                  </a:extLst>
                </a:gridCol>
                <a:gridCol w="2229517">
                  <a:extLst>
                    <a:ext uri="{9D8B030D-6E8A-4147-A177-3AD203B41FA5}">
                      <a16:colId xmlns:a16="http://schemas.microsoft.com/office/drawing/2014/main" xmlns="" val="20001"/>
                    </a:ext>
                  </a:extLst>
                </a:gridCol>
                <a:gridCol w="1913669">
                  <a:extLst>
                    <a:ext uri="{9D8B030D-6E8A-4147-A177-3AD203B41FA5}">
                      <a16:colId xmlns:a16="http://schemas.microsoft.com/office/drawing/2014/main" xmlns="" val="20002"/>
                    </a:ext>
                  </a:extLst>
                </a:gridCol>
                <a:gridCol w="2475693">
                  <a:extLst>
                    <a:ext uri="{9D8B030D-6E8A-4147-A177-3AD203B41FA5}">
                      <a16:colId xmlns:a16="http://schemas.microsoft.com/office/drawing/2014/main" xmlns="" val="20003"/>
                    </a:ext>
                  </a:extLst>
                </a:gridCol>
              </a:tblGrid>
              <a:tr h="973151">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spcBef>
                          <a:spcPts val="0"/>
                        </a:spcBef>
                        <a:spcAft>
                          <a:spcPts val="0"/>
                        </a:spcAft>
                      </a:pPr>
                      <a:r>
                        <a:rPr lang="en-US" sz="1800" dirty="0">
                          <a:effectLst/>
                        </a:rPr>
                        <a:t>Location</a:t>
                      </a:r>
                      <a:endParaRPr lang="en-US" sz="1800" dirty="0">
                        <a:effectLst/>
                        <a:latin typeface="Calibri"/>
                        <a:ea typeface="Calibri"/>
                        <a:cs typeface="Times New Roman"/>
                      </a:endParaRPr>
                    </a:p>
                  </a:txBody>
                  <a:tcPr marL="102871" marR="102871"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spcBef>
                          <a:spcPts val="0"/>
                        </a:spcBef>
                        <a:spcAft>
                          <a:spcPts val="0"/>
                        </a:spcAft>
                      </a:pPr>
                      <a:r>
                        <a:rPr lang="en-US" sz="1800" dirty="0" smtClean="0">
                          <a:effectLst/>
                        </a:rPr>
                        <a:t>Number</a:t>
                      </a:r>
                      <a:r>
                        <a:rPr lang="en-US" sz="1800" baseline="0" dirty="0" smtClean="0">
                          <a:effectLst/>
                        </a:rPr>
                        <a:t> of </a:t>
                      </a:r>
                      <a:r>
                        <a:rPr lang="en-US" sz="1800" dirty="0" smtClean="0">
                          <a:effectLst/>
                        </a:rPr>
                        <a:t>Cases Using Neostigmine</a:t>
                      </a:r>
                      <a:endParaRPr lang="en-US" sz="1800" dirty="0">
                        <a:effectLst/>
                        <a:latin typeface="Calibri"/>
                        <a:ea typeface="Calibri"/>
                        <a:cs typeface="Times New Roman"/>
                      </a:endParaRPr>
                    </a:p>
                  </a:txBody>
                  <a:tcPr marL="102871" marR="102871"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spcBef>
                          <a:spcPts val="0"/>
                        </a:spcBef>
                        <a:spcAft>
                          <a:spcPts val="0"/>
                        </a:spcAft>
                      </a:pPr>
                      <a:r>
                        <a:rPr lang="en-US" sz="1800" dirty="0">
                          <a:effectLst/>
                        </a:rPr>
                        <a:t>Total </a:t>
                      </a:r>
                      <a:r>
                        <a:rPr lang="en-US" sz="1800" dirty="0" smtClean="0">
                          <a:effectLst/>
                        </a:rPr>
                        <a:t>Number</a:t>
                      </a:r>
                      <a:r>
                        <a:rPr lang="en-US" sz="1800" baseline="0" dirty="0" smtClean="0">
                          <a:effectLst/>
                        </a:rPr>
                        <a:t> of </a:t>
                      </a:r>
                      <a:r>
                        <a:rPr lang="en-US" sz="1800" dirty="0" smtClean="0">
                          <a:effectLst/>
                        </a:rPr>
                        <a:t>Cases</a:t>
                      </a:r>
                      <a:endParaRPr lang="en-US" sz="1800" dirty="0">
                        <a:effectLst/>
                        <a:latin typeface="Calibri"/>
                        <a:ea typeface="Calibri"/>
                        <a:cs typeface="Times New Roman"/>
                      </a:endParaRPr>
                    </a:p>
                  </a:txBody>
                  <a:tcPr marL="102871" marR="102871"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spcBef>
                          <a:spcPts val="0"/>
                        </a:spcBef>
                        <a:spcAft>
                          <a:spcPts val="0"/>
                        </a:spcAft>
                      </a:pPr>
                      <a:r>
                        <a:rPr lang="en-US" sz="1800" dirty="0">
                          <a:effectLst/>
                        </a:rPr>
                        <a:t>Rate of Cases w/ </a:t>
                      </a:r>
                      <a:r>
                        <a:rPr lang="en-US" sz="1800" dirty="0" smtClean="0">
                          <a:effectLst/>
                        </a:rPr>
                        <a:t>Neostigmine </a:t>
                      </a:r>
                      <a:r>
                        <a:rPr lang="en-US" sz="1800" dirty="0">
                          <a:effectLst/>
                        </a:rPr>
                        <a:t>usage</a:t>
                      </a:r>
                      <a:endParaRPr lang="en-US" sz="1800" dirty="0">
                        <a:effectLst/>
                        <a:latin typeface="Calibri"/>
                        <a:ea typeface="Calibri"/>
                        <a:cs typeface="Times New Roman"/>
                      </a:endParaRPr>
                    </a:p>
                  </a:txBody>
                  <a:tcPr marL="102871" marR="102871"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xmlns="" val="10000"/>
                  </a:ext>
                </a:extLst>
              </a:tr>
              <a:tr h="27370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spcBef>
                          <a:spcPts val="0"/>
                        </a:spcBef>
                        <a:spcAft>
                          <a:spcPts val="0"/>
                        </a:spcAft>
                      </a:pPr>
                      <a:r>
                        <a:rPr lang="en-US" sz="1800" dirty="0">
                          <a:effectLst/>
                        </a:rPr>
                        <a:t>CVC</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2310</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7398</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31.2%</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10001"/>
                  </a:ext>
                </a:extLst>
              </a:tr>
              <a:tr h="27370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spcBef>
                          <a:spcPts val="0"/>
                        </a:spcBef>
                        <a:spcAft>
                          <a:spcPts val="0"/>
                        </a:spcAft>
                      </a:pPr>
                      <a:r>
                        <a:rPr lang="en-US" sz="1800" dirty="0">
                          <a:effectLst/>
                        </a:rPr>
                        <a:t>EAA</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1691</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6871</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24.6%</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10002"/>
                  </a:ext>
                </a:extLst>
              </a:tr>
              <a:tr h="27370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spcBef>
                          <a:spcPts val="0"/>
                        </a:spcBef>
                        <a:spcAft>
                          <a:spcPts val="0"/>
                        </a:spcAft>
                      </a:pPr>
                      <a:r>
                        <a:rPr lang="en-US" sz="1800" dirty="0">
                          <a:effectLst/>
                        </a:rPr>
                        <a:t>KEC</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351</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6049</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5.8%</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10003"/>
                  </a:ext>
                </a:extLst>
              </a:tr>
              <a:tr h="27370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spcBef>
                          <a:spcPts val="0"/>
                        </a:spcBef>
                        <a:spcAft>
                          <a:spcPts val="0"/>
                        </a:spcAft>
                      </a:pPr>
                      <a:r>
                        <a:rPr lang="en-US" sz="1800" dirty="0">
                          <a:effectLst/>
                        </a:rPr>
                        <a:t>LD</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44</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2065</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2.1%</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10004"/>
                  </a:ext>
                </a:extLst>
              </a:tr>
              <a:tr h="27370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spcBef>
                          <a:spcPts val="0"/>
                        </a:spcBef>
                        <a:spcAft>
                          <a:spcPts val="0"/>
                        </a:spcAft>
                      </a:pPr>
                      <a:r>
                        <a:rPr lang="en-US" sz="1800" dirty="0">
                          <a:effectLst/>
                        </a:rPr>
                        <a:t>LSC</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112</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3706</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3.0%</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10005"/>
                  </a:ext>
                </a:extLst>
              </a:tr>
              <a:tr h="27370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spcBef>
                          <a:spcPts val="0"/>
                        </a:spcBef>
                        <a:spcAft>
                          <a:spcPts val="0"/>
                        </a:spcAft>
                      </a:pPr>
                      <a:r>
                        <a:rPr lang="en-US" sz="1800" dirty="0">
                          <a:effectLst/>
                        </a:rPr>
                        <a:t>MOTT</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3977</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17880</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22.2%</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10006"/>
                  </a:ext>
                </a:extLst>
              </a:tr>
              <a:tr h="27370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spcBef>
                          <a:spcPts val="0"/>
                        </a:spcBef>
                        <a:spcAft>
                          <a:spcPts val="0"/>
                        </a:spcAft>
                      </a:pPr>
                      <a:r>
                        <a:rPr lang="en-US" sz="1800" dirty="0">
                          <a:effectLst/>
                        </a:rPr>
                        <a:t>UH</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13289</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30197</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dirty="0">
                          <a:effectLst/>
                        </a:rPr>
                        <a:t>44.0%</a:t>
                      </a:r>
                      <a:endParaRPr lang="en-US" sz="1800"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10007"/>
                  </a:ext>
                </a:extLst>
              </a:tr>
              <a:tr h="27370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spcBef>
                          <a:spcPts val="0"/>
                        </a:spcBef>
                        <a:spcAft>
                          <a:spcPts val="0"/>
                        </a:spcAft>
                      </a:pPr>
                      <a:r>
                        <a:rPr lang="en-US" sz="1800" b="1" dirty="0" smtClean="0">
                          <a:effectLst/>
                          <a:latin typeface="Calibri"/>
                          <a:ea typeface="Calibri"/>
                          <a:cs typeface="Times New Roman"/>
                        </a:rPr>
                        <a:t>Total</a:t>
                      </a:r>
                      <a:endParaRPr lang="en-US" sz="1800" b="1"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b="1" dirty="0" smtClean="0">
                          <a:effectLst/>
                          <a:latin typeface="Calibri"/>
                          <a:ea typeface="Calibri"/>
                          <a:cs typeface="Times New Roman"/>
                        </a:rPr>
                        <a:t>21,774</a:t>
                      </a:r>
                      <a:endParaRPr lang="en-US" sz="1800" b="1"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b="1" dirty="0" smtClean="0">
                          <a:effectLst/>
                          <a:latin typeface="Calibri"/>
                          <a:ea typeface="Calibri"/>
                          <a:cs typeface="Times New Roman"/>
                        </a:rPr>
                        <a:t>74,166</a:t>
                      </a:r>
                      <a:endParaRPr lang="en-US" sz="1800" b="1"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b="1" dirty="0" smtClean="0">
                          <a:effectLst/>
                          <a:latin typeface="Calibri"/>
                          <a:ea typeface="Calibri"/>
                          <a:cs typeface="Times New Roman"/>
                        </a:rPr>
                        <a:t>29.4%</a:t>
                      </a:r>
                      <a:endParaRPr lang="en-US" sz="1800" b="1"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10008"/>
                  </a:ext>
                </a:extLst>
              </a:tr>
              <a:tr h="27370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spcBef>
                          <a:spcPts val="0"/>
                        </a:spcBef>
                        <a:spcAft>
                          <a:spcPts val="0"/>
                        </a:spcAft>
                      </a:pPr>
                      <a:r>
                        <a:rPr lang="en-US" sz="1800" b="1" dirty="0" smtClean="0">
                          <a:effectLst/>
                          <a:latin typeface="Calibri"/>
                          <a:ea typeface="Calibri"/>
                          <a:cs typeface="Times New Roman"/>
                        </a:rPr>
                        <a:t>Total Excluding</a:t>
                      </a:r>
                      <a:r>
                        <a:rPr lang="en-US" sz="1800" b="1" baseline="0" dirty="0" smtClean="0">
                          <a:effectLst/>
                          <a:latin typeface="Calibri"/>
                          <a:ea typeface="Calibri"/>
                          <a:cs typeface="Times New Roman"/>
                        </a:rPr>
                        <a:t> Mott</a:t>
                      </a:r>
                      <a:endParaRPr lang="en-US" sz="1800" b="1"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b="1" dirty="0" smtClean="0">
                          <a:effectLst/>
                          <a:latin typeface="Calibri"/>
                          <a:ea typeface="Calibri"/>
                          <a:cs typeface="Times New Roman"/>
                        </a:rPr>
                        <a:t>17,797</a:t>
                      </a:r>
                      <a:endParaRPr lang="en-US" sz="1800" b="1"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b="1" dirty="0" smtClean="0">
                          <a:effectLst/>
                          <a:latin typeface="Calibri"/>
                          <a:ea typeface="Calibri"/>
                          <a:cs typeface="Times New Roman"/>
                        </a:rPr>
                        <a:t>56,286</a:t>
                      </a:r>
                      <a:endParaRPr lang="en-US" sz="1800" b="1"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pPr>
                      <a:r>
                        <a:rPr lang="en-US" sz="1800" b="1" dirty="0" smtClean="0">
                          <a:effectLst/>
                          <a:latin typeface="Calibri"/>
                          <a:ea typeface="Calibri"/>
                          <a:cs typeface="Times New Roman"/>
                        </a:rPr>
                        <a:t>31.6%</a:t>
                      </a:r>
                      <a:endParaRPr lang="en-US" sz="1800" b="1" dirty="0">
                        <a:effectLst/>
                        <a:latin typeface="Calibri"/>
                        <a:ea typeface="Calibri"/>
                        <a:cs typeface="Times New Roman"/>
                      </a:endParaRPr>
                    </a:p>
                  </a:txBody>
                  <a:tcPr marL="102871" marR="102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10009"/>
                  </a:ext>
                </a:extLst>
              </a:tr>
            </a:tbl>
          </a:graphicData>
        </a:graphic>
      </p:graphicFrame>
      <p:sp>
        <p:nvSpPr>
          <p:cNvPr id="7" name="Rectangle 1"/>
          <p:cNvSpPr>
            <a:spLocks noChangeArrowheads="1"/>
          </p:cNvSpPr>
          <p:nvPr/>
        </p:nvSpPr>
        <p:spPr bwMode="auto">
          <a:xfrm>
            <a:off x="180427" y="5196966"/>
            <a:ext cx="8610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dirty="0" smtClean="0">
                <a:ln>
                  <a:noFill/>
                </a:ln>
                <a:effectLst/>
                <a:uLnTx/>
                <a:uFillTx/>
                <a:ea typeface="Calibri" pitchFamily="34" charset="0"/>
                <a:cs typeface="Times New Roman" pitchFamily="18" charset="0"/>
              </a:rPr>
              <a:t>Actual Reintubations = 149 (0.2%) </a:t>
            </a:r>
            <a:r>
              <a:rPr kumimoji="0" lang="en-US" altLang="en-US" sz="1800" b="0" i="0" u="none" strike="noStrike" kern="0" cap="none" spc="0" normalizeH="0" baseline="0" noProof="0" dirty="0" smtClean="0">
                <a:ln>
                  <a:noFill/>
                </a:ln>
                <a:effectLst/>
                <a:uLnTx/>
                <a:uFillTx/>
                <a:ea typeface="Calibri" pitchFamily="34" charset="0"/>
                <a:cs typeface="Times New Roman" pitchFamily="18" charset="0"/>
                <a:sym typeface="Wingdings" panose="05000000000000000000" pitchFamily="2" charset="2"/>
              </a:rPr>
              <a:t></a:t>
            </a:r>
            <a:r>
              <a:rPr kumimoji="0" lang="en-US" altLang="en-US" sz="1800" b="0" i="0" u="none" strike="noStrike" kern="0" cap="none" spc="0" normalizeH="0" baseline="0" noProof="0" dirty="0" smtClean="0">
                <a:ln>
                  <a:noFill/>
                </a:ln>
                <a:effectLst/>
                <a:uLnTx/>
                <a:uFillTx/>
                <a:ea typeface="Calibri" pitchFamily="34" charset="0"/>
                <a:cs typeface="Times New Roman" pitchFamily="18" charset="0"/>
              </a:rPr>
              <a:t> 66 unplanned ICU Admissions</a:t>
            </a:r>
          </a:p>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dirty="0" smtClean="0">
                <a:ln>
                  <a:noFill/>
                </a:ln>
                <a:effectLst/>
                <a:uLnTx/>
                <a:uFillTx/>
                <a:cs typeface="Times New Roman" pitchFamily="18" charset="0"/>
              </a:rPr>
              <a:t>Estimated PACU Mechanical Ventilation = 1,038 (1.4%)</a:t>
            </a:r>
            <a:endParaRPr kumimoji="0" lang="en-US" altLang="en-US" sz="800" b="0" i="0" u="none" strike="noStrike" kern="0" cap="none" spc="0" normalizeH="0" baseline="0" noProof="0" dirty="0" smtClean="0">
              <a:ln>
                <a:noFill/>
              </a:ln>
              <a:effectLst/>
              <a:uLnTx/>
              <a:uFillTx/>
            </a:endParaRPr>
          </a:p>
        </p:txBody>
      </p:sp>
      <p:sp>
        <p:nvSpPr>
          <p:cNvPr id="8" name="Oval 7"/>
          <p:cNvSpPr/>
          <p:nvPr/>
        </p:nvSpPr>
        <p:spPr>
          <a:xfrm>
            <a:off x="7274035" y="4819432"/>
            <a:ext cx="945932" cy="420418"/>
          </a:xfrm>
          <a:prstGeom prst="ellipse">
            <a:avLst/>
          </a:prstGeom>
          <a:noFill/>
          <a:ln w="127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167728" y="5867401"/>
            <a:ext cx="9001671" cy="923330"/>
          </a:xfrm>
          <a:prstGeom prst="rect">
            <a:avLst/>
          </a:prstGeom>
          <a:noFill/>
        </p:spPr>
        <p:txBody>
          <a:bodyPr wrap="square" rtlCol="0">
            <a:spAutoFit/>
          </a:bodyPr>
          <a:lstStyle/>
          <a:p>
            <a:r>
              <a:rPr lang="en-US" dirty="0" smtClean="0">
                <a:latin typeface="Calibri" panose="020F0502020204030204"/>
              </a:rPr>
              <a:t>CVC=cardiovascular center, EAA=east Ann Arbor, KEC=Kellogg eye center, LD=labor and delivery</a:t>
            </a:r>
            <a:r>
              <a:rPr lang="en-US" dirty="0">
                <a:latin typeface="Calibri" panose="020F0502020204030204"/>
              </a:rPr>
              <a:t>, LSC=Livonia </a:t>
            </a:r>
            <a:r>
              <a:rPr lang="en-US" dirty="0" smtClean="0">
                <a:latin typeface="Calibri" panose="020F0502020204030204"/>
              </a:rPr>
              <a:t>center </a:t>
            </a:r>
            <a:r>
              <a:rPr lang="en-US" dirty="0">
                <a:latin typeface="Calibri" panose="020F0502020204030204"/>
              </a:rPr>
              <a:t>for </a:t>
            </a:r>
            <a:r>
              <a:rPr lang="en-US" dirty="0" smtClean="0">
                <a:latin typeface="Calibri" panose="020F0502020204030204"/>
              </a:rPr>
              <a:t>specialty care, MOTT=Mott children’s hospital, UH=university hospital </a:t>
            </a:r>
            <a:endParaRPr lang="en-US" dirty="0">
              <a:latin typeface="Calibri" panose="020F0502020204030204"/>
            </a:endParaRPr>
          </a:p>
        </p:txBody>
      </p:sp>
    </p:spTree>
    <p:extLst>
      <p:ext uri="{BB962C8B-B14F-4D97-AF65-F5344CB8AC3E}">
        <p14:creationId xmlns:p14="http://schemas.microsoft.com/office/powerpoint/2010/main" val="24235760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Trend in Neostigmine Use and TOF Documentation at UMHS from 2004-2014</a:t>
            </a:r>
          </a:p>
        </p:txBody>
      </p:sp>
      <p:pic>
        <p:nvPicPr>
          <p:cNvPr id="5" name="Content Placeholder 3"/>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698501" y="4806559"/>
            <a:ext cx="6990732" cy="1911743"/>
          </a:xfrm>
          <a:prstGeom prst="rect">
            <a:avLst/>
          </a:prstGeom>
          <a:noFill/>
        </p:spPr>
      </p:pic>
      <p:graphicFrame>
        <p:nvGraphicFramePr>
          <p:cNvPr id="6" name="Table 5"/>
          <p:cNvGraphicFramePr>
            <a:graphicFrameLocks noGrp="1"/>
          </p:cNvGraphicFramePr>
          <p:nvPr>
            <p:extLst>
              <p:ext uri="{D42A27DB-BD31-4B8C-83A1-F6EECF244321}">
                <p14:modId xmlns:p14="http://schemas.microsoft.com/office/powerpoint/2010/main" val="1180075195"/>
              </p:ext>
            </p:extLst>
          </p:nvPr>
        </p:nvGraphicFramePr>
        <p:xfrm>
          <a:off x="536885" y="1460928"/>
          <a:ext cx="8115301" cy="3154680"/>
        </p:xfrm>
        <a:graphic>
          <a:graphicData uri="http://schemas.openxmlformats.org/drawingml/2006/table">
            <a:tbl>
              <a:tblPr firstRow="1" firstCol="1" bandRow="1"/>
              <a:tblGrid>
                <a:gridCol w="3207583">
                  <a:extLst>
                    <a:ext uri="{9D8B030D-6E8A-4147-A177-3AD203B41FA5}">
                      <a16:colId xmlns:a16="http://schemas.microsoft.com/office/drawing/2014/main" xmlns="" val="20000"/>
                    </a:ext>
                  </a:extLst>
                </a:gridCol>
                <a:gridCol w="2379819">
                  <a:extLst>
                    <a:ext uri="{9D8B030D-6E8A-4147-A177-3AD203B41FA5}">
                      <a16:colId xmlns:a16="http://schemas.microsoft.com/office/drawing/2014/main" xmlns="" val="20001"/>
                    </a:ext>
                  </a:extLst>
                </a:gridCol>
                <a:gridCol w="2527899">
                  <a:extLst>
                    <a:ext uri="{9D8B030D-6E8A-4147-A177-3AD203B41FA5}">
                      <a16:colId xmlns:a16="http://schemas.microsoft.com/office/drawing/2014/main" xmlns="" val="20002"/>
                    </a:ext>
                  </a:extLst>
                </a:gridCol>
              </a:tblGrid>
              <a:tr h="402106">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lnSpc>
                          <a:spcPct val="115000"/>
                        </a:lnSpc>
                        <a:spcBef>
                          <a:spcPts val="0"/>
                        </a:spcBef>
                        <a:spcAft>
                          <a:spcPts val="0"/>
                        </a:spcAft>
                      </a:pPr>
                      <a:r>
                        <a:rPr lang="en-US" sz="1800" dirty="0" smtClean="0">
                          <a:effectLst/>
                        </a:rPr>
                        <a:t>Patient/Case </a:t>
                      </a:r>
                      <a:r>
                        <a:rPr lang="en-US" sz="1800" dirty="0">
                          <a:effectLst/>
                        </a:rPr>
                        <a:t>Characteristics</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lnSpc>
                          <a:spcPct val="115000"/>
                        </a:lnSpc>
                        <a:spcBef>
                          <a:spcPts val="0"/>
                        </a:spcBef>
                        <a:spcAft>
                          <a:spcPts val="0"/>
                        </a:spcAft>
                      </a:pPr>
                      <a:r>
                        <a:rPr lang="en-US" sz="1800" dirty="0">
                          <a:effectLst/>
                        </a:rPr>
                        <a:t>Did </a:t>
                      </a:r>
                      <a:r>
                        <a:rPr lang="en-US" sz="1800" dirty="0" smtClean="0">
                          <a:effectLst/>
                        </a:rPr>
                        <a:t>Not </a:t>
                      </a:r>
                      <a:r>
                        <a:rPr lang="en-US" sz="1800" dirty="0">
                          <a:effectLst/>
                        </a:rPr>
                        <a:t>Receive Neostigmine</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lnSpc>
                          <a:spcPct val="115000"/>
                        </a:lnSpc>
                        <a:spcBef>
                          <a:spcPts val="0"/>
                        </a:spcBef>
                        <a:spcAft>
                          <a:spcPts val="0"/>
                        </a:spcAft>
                      </a:pPr>
                      <a:r>
                        <a:rPr lang="en-US" sz="1800" dirty="0">
                          <a:effectLst/>
                        </a:rPr>
                        <a:t>Received Neostigmine</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xmlns="" val="10000"/>
                  </a:ext>
                </a:extLst>
              </a:tr>
              <a:tr h="200039">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lnSpc>
                          <a:spcPct val="115000"/>
                        </a:lnSpc>
                        <a:spcBef>
                          <a:spcPts val="0"/>
                        </a:spcBef>
                        <a:spcAft>
                          <a:spcPts val="0"/>
                        </a:spcAft>
                      </a:pPr>
                      <a:r>
                        <a:rPr lang="en-US" sz="1800" dirty="0">
                          <a:effectLst/>
                        </a:rPr>
                        <a:t>Total N=135,633</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N=18,510 (13.6%)</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N=117,123 (86.4%)</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10001"/>
                  </a:ext>
                </a:extLst>
              </a:tr>
              <a:tr h="200039">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nSpc>
                          <a:spcPct val="115000"/>
                        </a:lnSpc>
                        <a:spcBef>
                          <a:spcPts val="0"/>
                        </a:spcBef>
                        <a:spcAft>
                          <a:spcPts val="0"/>
                        </a:spcAft>
                      </a:pPr>
                      <a:r>
                        <a:rPr lang="en-US" sz="1800" dirty="0">
                          <a:effectLst/>
                        </a:rPr>
                        <a:t>Last Recorded TOF</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n-US" sz="1800" dirty="0">
                        <a:effectLst/>
                        <a:latin typeface="Calibri"/>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n-US" sz="1800" dirty="0">
                        <a:effectLst/>
                        <a:latin typeface="Calibri"/>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10002"/>
                  </a:ext>
                </a:extLst>
              </a:tr>
              <a:tr h="200039">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nSpc>
                          <a:spcPct val="115000"/>
                        </a:lnSpc>
                        <a:spcBef>
                          <a:spcPts val="0"/>
                        </a:spcBef>
                        <a:spcAft>
                          <a:spcPts val="0"/>
                        </a:spcAft>
                      </a:pPr>
                      <a:r>
                        <a:rPr lang="en-US" sz="1800" b="0" dirty="0">
                          <a:effectLst/>
                        </a:rPr>
                        <a:t>     0/4</a:t>
                      </a:r>
                      <a:endParaRPr lang="en-US" sz="1800" b="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347 (1.9)</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3,557 (3.0)</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10003"/>
                  </a:ext>
                </a:extLst>
              </a:tr>
              <a:tr h="200039">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nSpc>
                          <a:spcPct val="115000"/>
                        </a:lnSpc>
                        <a:spcBef>
                          <a:spcPts val="0"/>
                        </a:spcBef>
                        <a:spcAft>
                          <a:spcPts val="0"/>
                        </a:spcAft>
                      </a:pPr>
                      <a:r>
                        <a:rPr lang="en-US" sz="1800" b="0" dirty="0">
                          <a:effectLst/>
                        </a:rPr>
                        <a:t>     </a:t>
                      </a:r>
                      <a:r>
                        <a:rPr lang="en-US" sz="1800" b="0" dirty="0" smtClean="0">
                          <a:effectLst/>
                        </a:rPr>
                        <a:t>1/4</a:t>
                      </a:r>
                      <a:endParaRPr lang="en-US" sz="1800" b="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478 (2.6)</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6,987 (6.0)</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10004"/>
                  </a:ext>
                </a:extLst>
              </a:tr>
              <a:tr h="200039">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nSpc>
                          <a:spcPct val="115000"/>
                        </a:lnSpc>
                        <a:spcBef>
                          <a:spcPts val="0"/>
                        </a:spcBef>
                        <a:spcAft>
                          <a:spcPts val="0"/>
                        </a:spcAft>
                      </a:pPr>
                      <a:r>
                        <a:rPr lang="en-US" sz="1800" b="0" dirty="0">
                          <a:effectLst/>
                        </a:rPr>
                        <a:t>     2/4</a:t>
                      </a:r>
                      <a:endParaRPr lang="en-US" sz="1800" b="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510 (2.8)</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7,751 (6.6)</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10005"/>
                  </a:ext>
                </a:extLst>
              </a:tr>
              <a:tr h="200039">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nSpc>
                          <a:spcPct val="115000"/>
                        </a:lnSpc>
                        <a:spcBef>
                          <a:spcPts val="0"/>
                        </a:spcBef>
                        <a:spcAft>
                          <a:spcPts val="0"/>
                        </a:spcAft>
                      </a:pPr>
                      <a:r>
                        <a:rPr lang="en-US" sz="1800" b="0" dirty="0">
                          <a:effectLst/>
                        </a:rPr>
                        <a:t>     </a:t>
                      </a:r>
                      <a:r>
                        <a:rPr lang="en-US" sz="1800" b="0" dirty="0" smtClean="0">
                          <a:effectLst/>
                        </a:rPr>
                        <a:t>3/4</a:t>
                      </a:r>
                      <a:endParaRPr lang="en-US" sz="1800" b="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425 (2.3)</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7,170 (6.1)</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10006"/>
                  </a:ext>
                </a:extLst>
              </a:tr>
              <a:tr h="200039">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nSpc>
                          <a:spcPct val="115000"/>
                        </a:lnSpc>
                        <a:spcBef>
                          <a:spcPts val="0"/>
                        </a:spcBef>
                        <a:spcAft>
                          <a:spcPts val="0"/>
                        </a:spcAft>
                      </a:pPr>
                      <a:r>
                        <a:rPr lang="en-US" sz="1800" b="0" dirty="0">
                          <a:effectLst/>
                        </a:rPr>
                        <a:t>     4/4</a:t>
                      </a:r>
                      <a:endParaRPr lang="en-US" sz="1800" b="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4,187 (22.6)</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82,457 (70.4)</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10007"/>
                  </a:ext>
                </a:extLst>
              </a:tr>
              <a:tr h="200039">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nSpc>
                          <a:spcPct val="115000"/>
                        </a:lnSpc>
                        <a:spcBef>
                          <a:spcPts val="0"/>
                        </a:spcBef>
                        <a:spcAft>
                          <a:spcPts val="0"/>
                        </a:spcAft>
                      </a:pPr>
                      <a:r>
                        <a:rPr lang="en-US" sz="1800" dirty="0">
                          <a:effectLst/>
                        </a:rPr>
                        <a:t>    </a:t>
                      </a:r>
                      <a:r>
                        <a:rPr lang="en-US" sz="1800" b="0" dirty="0">
                          <a:effectLst/>
                        </a:rPr>
                        <a:t>Undocumented</a:t>
                      </a:r>
                      <a:endParaRPr lang="en-US" sz="1800" b="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12,563 (67.9)</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9,201 (7.9)</a:t>
                      </a:r>
                      <a:endParaRPr lang="en-US" sz="1800" dirty="0">
                        <a:effectLst/>
                        <a:latin typeface="Calibri"/>
                        <a:ea typeface="Calibri"/>
                        <a:cs typeface="Times New Roman"/>
                      </a:endParaRPr>
                    </a:p>
                  </a:txBody>
                  <a:tcPr marL="59180" marR="591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10008"/>
                  </a:ext>
                </a:extLst>
              </a:tr>
            </a:tbl>
          </a:graphicData>
        </a:graphic>
      </p:graphicFrame>
      <p:sp>
        <p:nvSpPr>
          <p:cNvPr id="7" name="Down Arrow 6"/>
          <p:cNvSpPr/>
          <p:nvPr/>
        </p:nvSpPr>
        <p:spPr>
          <a:xfrm rot="5400000">
            <a:off x="7762061" y="4668992"/>
            <a:ext cx="420785" cy="614995"/>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20525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Sugammadex Economic Evaluation UMHS</a:t>
            </a:r>
          </a:p>
        </p:txBody>
      </p:sp>
      <p:graphicFrame>
        <p:nvGraphicFramePr>
          <p:cNvPr id="5" name="Content Placeholder 3"/>
          <p:cNvGraphicFramePr>
            <a:graphicFrameLocks/>
          </p:cNvGraphicFramePr>
          <p:nvPr>
            <p:extLst>
              <p:ext uri="{D42A27DB-BD31-4B8C-83A1-F6EECF244321}">
                <p14:modId xmlns:p14="http://schemas.microsoft.com/office/powerpoint/2010/main" val="4201941794"/>
              </p:ext>
            </p:extLst>
          </p:nvPr>
        </p:nvGraphicFramePr>
        <p:xfrm>
          <a:off x="811873" y="1290444"/>
          <a:ext cx="6934322" cy="4103650"/>
        </p:xfrm>
        <a:graphic>
          <a:graphicData uri="http://schemas.openxmlformats.org/drawingml/2006/table">
            <a:tbl>
              <a:tblPr firstRow="1" firstCol="1" bandRow="1"/>
              <a:tblGrid>
                <a:gridCol w="1169441">
                  <a:extLst>
                    <a:ext uri="{9D8B030D-6E8A-4147-A177-3AD203B41FA5}">
                      <a16:colId xmlns:a16="http://schemas.microsoft.com/office/drawing/2014/main" xmlns="" val="2113693767"/>
                    </a:ext>
                  </a:extLst>
                </a:gridCol>
                <a:gridCol w="2397212">
                  <a:extLst>
                    <a:ext uri="{9D8B030D-6E8A-4147-A177-3AD203B41FA5}">
                      <a16:colId xmlns:a16="http://schemas.microsoft.com/office/drawing/2014/main" xmlns="" val="3282103480"/>
                    </a:ext>
                  </a:extLst>
                </a:gridCol>
                <a:gridCol w="1761893">
                  <a:extLst>
                    <a:ext uri="{9D8B030D-6E8A-4147-A177-3AD203B41FA5}">
                      <a16:colId xmlns:a16="http://schemas.microsoft.com/office/drawing/2014/main" xmlns="" val="3006314101"/>
                    </a:ext>
                  </a:extLst>
                </a:gridCol>
                <a:gridCol w="1605776">
                  <a:extLst>
                    <a:ext uri="{9D8B030D-6E8A-4147-A177-3AD203B41FA5}">
                      <a16:colId xmlns:a16="http://schemas.microsoft.com/office/drawing/2014/main" xmlns="" val="851757956"/>
                    </a:ext>
                  </a:extLst>
                </a:gridCol>
              </a:tblGrid>
              <a:tr h="1449189">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nSpc>
                          <a:spcPct val="115000"/>
                        </a:lnSpc>
                        <a:spcBef>
                          <a:spcPts val="0"/>
                        </a:spcBef>
                        <a:spcAft>
                          <a:spcPts val="0"/>
                        </a:spcAft>
                      </a:pPr>
                      <a:r>
                        <a:rPr lang="en-US"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lnSpc>
                          <a:spcPct val="115000"/>
                        </a:lnSpc>
                        <a:spcBef>
                          <a:spcPts val="0"/>
                        </a:spcBef>
                        <a:spcAft>
                          <a:spcPts val="0"/>
                        </a:spcAft>
                      </a:pPr>
                      <a:r>
                        <a:rPr lang="en-US" sz="1800" dirty="0">
                          <a:effectLst/>
                        </a:rPr>
                        <a:t>Sugammadex</a:t>
                      </a:r>
                    </a:p>
                    <a:p>
                      <a:pPr marL="0" marR="0" algn="ctr">
                        <a:lnSpc>
                          <a:spcPct val="115000"/>
                        </a:lnSpc>
                        <a:spcBef>
                          <a:spcPts val="0"/>
                        </a:spcBef>
                        <a:spcAft>
                          <a:spcPts val="0"/>
                        </a:spcAft>
                      </a:pPr>
                      <a:r>
                        <a:rPr lang="en-US" sz="1800" dirty="0">
                          <a:effectLst/>
                        </a:rPr>
                        <a:t>2 mL</a:t>
                      </a:r>
                    </a:p>
                    <a:p>
                      <a:pPr marL="0" marR="0" algn="ctr">
                        <a:lnSpc>
                          <a:spcPct val="115000"/>
                        </a:lnSpc>
                        <a:spcBef>
                          <a:spcPts val="0"/>
                        </a:spcBef>
                        <a:spcAft>
                          <a:spcPts val="0"/>
                        </a:spcAft>
                      </a:pPr>
                      <a:r>
                        <a:rPr lang="en-US" sz="1800" dirty="0">
                          <a:effectLst/>
                        </a:rPr>
                        <a:t>(100 mg/mL) Single-dose vial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lnSpc>
                          <a:spcPct val="115000"/>
                        </a:lnSpc>
                        <a:spcBef>
                          <a:spcPts val="0"/>
                        </a:spcBef>
                        <a:spcAft>
                          <a:spcPts val="0"/>
                        </a:spcAft>
                      </a:pPr>
                      <a:r>
                        <a:rPr lang="en-US" sz="1800" dirty="0">
                          <a:effectLst/>
                        </a:rPr>
                        <a:t>Neostigmine*</a:t>
                      </a:r>
                    </a:p>
                    <a:p>
                      <a:pPr marL="0" marR="0" algn="ctr">
                        <a:lnSpc>
                          <a:spcPct val="115000"/>
                        </a:lnSpc>
                        <a:spcBef>
                          <a:spcPts val="0"/>
                        </a:spcBef>
                        <a:spcAft>
                          <a:spcPts val="0"/>
                        </a:spcAft>
                      </a:pPr>
                      <a:r>
                        <a:rPr lang="en-US" sz="1800" dirty="0">
                          <a:effectLst/>
                        </a:rPr>
                        <a:t>10 mL</a:t>
                      </a:r>
                    </a:p>
                    <a:p>
                      <a:pPr marL="0" marR="0" algn="ctr">
                        <a:lnSpc>
                          <a:spcPct val="115000"/>
                        </a:lnSpc>
                        <a:spcBef>
                          <a:spcPts val="0"/>
                        </a:spcBef>
                        <a:spcAft>
                          <a:spcPts val="0"/>
                        </a:spcAft>
                      </a:pPr>
                      <a:r>
                        <a:rPr lang="en-US" sz="1800" dirty="0">
                          <a:effectLst/>
                        </a:rPr>
                        <a:t>(1 mg/mL)</a:t>
                      </a:r>
                    </a:p>
                    <a:p>
                      <a:pPr marL="0" marR="0" algn="ctr">
                        <a:lnSpc>
                          <a:spcPct val="115000"/>
                        </a:lnSpc>
                        <a:spcBef>
                          <a:spcPts val="0"/>
                        </a:spcBef>
                        <a:spcAft>
                          <a:spcPts val="0"/>
                        </a:spcAft>
                      </a:pPr>
                      <a:r>
                        <a:rPr lang="en-US" sz="1800" dirty="0">
                          <a:effectLst/>
                        </a:rPr>
                        <a:t>Single-dose use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lnSpc>
                          <a:spcPct val="115000"/>
                        </a:lnSpc>
                        <a:spcBef>
                          <a:spcPts val="0"/>
                        </a:spcBef>
                        <a:spcAft>
                          <a:spcPts val="0"/>
                        </a:spcAft>
                      </a:pPr>
                      <a:r>
                        <a:rPr lang="en-US" sz="1800" dirty="0">
                          <a:effectLst/>
                        </a:rPr>
                        <a:t>Glycopyrrolate</a:t>
                      </a:r>
                    </a:p>
                    <a:p>
                      <a:pPr marL="0" marR="0" algn="ctr">
                        <a:lnSpc>
                          <a:spcPct val="115000"/>
                        </a:lnSpc>
                        <a:spcBef>
                          <a:spcPts val="0"/>
                        </a:spcBef>
                        <a:spcAft>
                          <a:spcPts val="0"/>
                        </a:spcAft>
                      </a:pPr>
                      <a:r>
                        <a:rPr lang="en-US" sz="1800" dirty="0">
                          <a:effectLst/>
                        </a:rPr>
                        <a:t>1 mL </a:t>
                      </a:r>
                    </a:p>
                    <a:p>
                      <a:pPr marL="0" marR="0" algn="ctr">
                        <a:lnSpc>
                          <a:spcPct val="115000"/>
                        </a:lnSpc>
                        <a:spcBef>
                          <a:spcPts val="0"/>
                        </a:spcBef>
                        <a:spcAft>
                          <a:spcPts val="0"/>
                        </a:spcAft>
                      </a:pPr>
                      <a:r>
                        <a:rPr lang="en-US" sz="1800" dirty="0">
                          <a:effectLst/>
                        </a:rPr>
                        <a:t>(0.2 mg/mL) </a:t>
                      </a:r>
                    </a:p>
                    <a:p>
                      <a:pPr marL="0" marR="0">
                        <a:lnSpc>
                          <a:spcPct val="115000"/>
                        </a:lnSpc>
                        <a:spcBef>
                          <a:spcPts val="0"/>
                        </a:spcBef>
                        <a:spcAft>
                          <a:spcPts val="0"/>
                        </a:spcAft>
                      </a:pPr>
                      <a:r>
                        <a:rPr lang="en-US" sz="1800" dirty="0">
                          <a:effectLst/>
                        </a:rPr>
                        <a:t>Single-dose vial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xmlns="" val="2162516288"/>
                  </a:ext>
                </a:extLst>
              </a:tr>
              <a:tr h="717436">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lnSpc>
                          <a:spcPct val="115000"/>
                        </a:lnSpc>
                        <a:spcBef>
                          <a:spcPts val="0"/>
                        </a:spcBef>
                        <a:spcAft>
                          <a:spcPts val="0"/>
                        </a:spcAft>
                      </a:pPr>
                      <a:r>
                        <a:rPr lang="en-US" sz="1800" dirty="0">
                          <a:effectLst/>
                        </a:rPr>
                        <a:t>Cost per vial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$90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 </a:t>
                      </a:r>
                    </a:p>
                    <a:p>
                      <a:pPr marL="0" marR="0" algn="ctr">
                        <a:lnSpc>
                          <a:spcPct val="115000"/>
                        </a:lnSpc>
                        <a:spcBef>
                          <a:spcPts val="0"/>
                        </a:spcBef>
                        <a:spcAft>
                          <a:spcPts val="0"/>
                        </a:spcAft>
                      </a:pPr>
                      <a:r>
                        <a:rPr lang="en-US" sz="1800" dirty="0">
                          <a:effectLst/>
                        </a:rPr>
                        <a:t>$64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 </a:t>
                      </a:r>
                    </a:p>
                    <a:p>
                      <a:pPr marL="0" marR="0" algn="ctr">
                        <a:lnSpc>
                          <a:spcPct val="115000"/>
                        </a:lnSpc>
                        <a:spcBef>
                          <a:spcPts val="0"/>
                        </a:spcBef>
                        <a:spcAft>
                          <a:spcPts val="0"/>
                        </a:spcAft>
                      </a:pPr>
                      <a:r>
                        <a:rPr lang="en-US" sz="1800" dirty="0">
                          <a:effectLst/>
                        </a:rPr>
                        <a:t>$8</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2282034842"/>
                  </a:ext>
                </a:extLst>
              </a:tr>
              <a:tr h="870503">
                <a:tc rowSpan="2">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lnSpc>
                          <a:spcPct val="115000"/>
                        </a:lnSpc>
                        <a:spcBef>
                          <a:spcPts val="0"/>
                        </a:spcBef>
                        <a:spcAft>
                          <a:spcPts val="0"/>
                        </a:spcAft>
                      </a:pPr>
                      <a:r>
                        <a:rPr lang="en-US" sz="1800" dirty="0">
                          <a:effectLst/>
                        </a:rPr>
                        <a:t>Cost per dose</a:t>
                      </a:r>
                    </a:p>
                    <a:p>
                      <a:pPr marL="0" marR="0" algn="ctr">
                        <a:lnSpc>
                          <a:spcPct val="115000"/>
                        </a:lnSpc>
                        <a:spcBef>
                          <a:spcPts val="0"/>
                        </a:spcBef>
                        <a:spcAft>
                          <a:spcPts val="0"/>
                        </a:spcAft>
                      </a:pPr>
                      <a:r>
                        <a:rPr lang="en-US" sz="1800" dirty="0">
                          <a:effectLst/>
                        </a:rPr>
                        <a:t>(based on weight 70 kg)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$90</a:t>
                      </a:r>
                    </a:p>
                    <a:p>
                      <a:pPr marL="0" marR="0" algn="ctr">
                        <a:lnSpc>
                          <a:spcPct val="115000"/>
                        </a:lnSpc>
                        <a:spcBef>
                          <a:spcPts val="0"/>
                        </a:spcBef>
                        <a:spcAft>
                          <a:spcPts val="0"/>
                        </a:spcAft>
                      </a:pPr>
                      <a:r>
                        <a:rPr lang="en-US" sz="1800" dirty="0" smtClean="0">
                          <a:effectLst/>
                        </a:rPr>
                        <a:t>2 mg/kg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rowSpan="2">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$64</a:t>
                      </a:r>
                    </a:p>
                    <a:p>
                      <a:pPr marL="0" marR="0" algn="ctr">
                        <a:lnSpc>
                          <a:spcPct val="115000"/>
                        </a:lnSpc>
                        <a:spcBef>
                          <a:spcPts val="0"/>
                        </a:spcBef>
                        <a:spcAft>
                          <a:spcPts val="0"/>
                        </a:spcAft>
                      </a:pPr>
                      <a:r>
                        <a:rPr lang="en-US"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rowSpan="2">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 </a:t>
                      </a:r>
                    </a:p>
                    <a:p>
                      <a:pPr marL="0" marR="0" algn="ctr">
                        <a:lnSpc>
                          <a:spcPct val="115000"/>
                        </a:lnSpc>
                        <a:spcBef>
                          <a:spcPts val="0"/>
                        </a:spcBef>
                        <a:spcAft>
                          <a:spcPts val="0"/>
                        </a:spcAft>
                      </a:pPr>
                      <a:r>
                        <a:rPr lang="en-US" sz="1800" dirty="0">
                          <a:effectLst/>
                        </a:rPr>
                        <a:t> </a:t>
                      </a:r>
                    </a:p>
                    <a:p>
                      <a:pPr marL="0" marR="0" algn="ctr">
                        <a:lnSpc>
                          <a:spcPct val="115000"/>
                        </a:lnSpc>
                        <a:spcBef>
                          <a:spcPts val="0"/>
                        </a:spcBef>
                        <a:spcAft>
                          <a:spcPts val="0"/>
                        </a:spcAft>
                      </a:pPr>
                      <a:r>
                        <a:rPr lang="en-US" sz="1800" dirty="0" smtClean="0">
                          <a:effectLst/>
                        </a:rPr>
                        <a:t>$</a:t>
                      </a:r>
                      <a:r>
                        <a:rPr lang="en-US" sz="1800" dirty="0">
                          <a:effectLst/>
                        </a:rPr>
                        <a:t>24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167217898"/>
                  </a:ext>
                </a:extLst>
              </a:tr>
              <a:tr h="1066522">
                <a:tc vMerge="1">
                  <a:txBody>
                    <a:bodyPr/>
                    <a:lstStyle/>
                    <a:p>
                      <a:endParaRPr lang="en-US"/>
                    </a:p>
                  </a:txBody>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lnSpc>
                          <a:spcPct val="115000"/>
                        </a:lnSpc>
                        <a:spcBef>
                          <a:spcPts val="0"/>
                        </a:spcBef>
                        <a:spcAft>
                          <a:spcPts val="0"/>
                        </a:spcAft>
                      </a:pPr>
                      <a:r>
                        <a:rPr lang="en-US" sz="1800" dirty="0">
                          <a:effectLst/>
                        </a:rPr>
                        <a:t>$</a:t>
                      </a:r>
                      <a:r>
                        <a:rPr lang="en-US" sz="1800" dirty="0" smtClean="0">
                          <a:effectLst/>
                        </a:rPr>
                        <a:t>164</a:t>
                      </a:r>
                      <a:endParaRPr lang="en-US" sz="1800" dirty="0">
                        <a:effectLst/>
                      </a:endParaRPr>
                    </a:p>
                    <a:p>
                      <a:pPr marL="0" marR="0" algn="ctr">
                        <a:lnSpc>
                          <a:spcPct val="115000"/>
                        </a:lnSpc>
                        <a:spcBef>
                          <a:spcPts val="0"/>
                        </a:spcBef>
                        <a:spcAft>
                          <a:spcPts val="0"/>
                        </a:spcAft>
                      </a:pPr>
                      <a:r>
                        <a:rPr lang="en-US" sz="1800" dirty="0">
                          <a:effectLst/>
                        </a:rPr>
                        <a:t>4 mg/kg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xmlns="" val="1357361516"/>
                  </a:ext>
                </a:extLst>
              </a:tr>
            </a:tbl>
          </a:graphicData>
        </a:graphic>
      </p:graphicFrame>
      <p:sp>
        <p:nvSpPr>
          <p:cNvPr id="6" name="Rectangle 1"/>
          <p:cNvSpPr>
            <a:spLocks noChangeArrowheads="1"/>
          </p:cNvSpPr>
          <p:nvPr/>
        </p:nvSpPr>
        <p:spPr bwMode="auto">
          <a:xfrm>
            <a:off x="764541" y="5488759"/>
            <a:ext cx="75692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2000" b="1" dirty="0" smtClean="0">
                <a:latin typeface="Calibri" panose="020F0502020204030204" pitchFamily="34" charset="0"/>
                <a:ea typeface="Calibri" panose="020F0502020204030204" pitchFamily="34" charset="0"/>
                <a:cs typeface="Calibri" panose="020F0502020204030204" pitchFamily="34" charset="0"/>
              </a:rPr>
              <a:t>Cost based on UMHS purchase price</a:t>
            </a:r>
            <a:endParaRPr lang="en-US" altLang="en-US" sz="2000" dirty="0" smtClean="0">
              <a:latin typeface="Calibri" panose="020F0502020204030204"/>
            </a:endParaRPr>
          </a:p>
          <a:p>
            <a:pPr eaLnBrk="0" fontAlgn="base" hangingPunct="0">
              <a:spcBef>
                <a:spcPct val="0"/>
              </a:spcBef>
              <a:spcAft>
                <a:spcPct val="0"/>
              </a:spcAft>
            </a:pPr>
            <a:r>
              <a:rPr lang="en-US" altLang="en-US" sz="2000" b="1" dirty="0" smtClean="0">
                <a:latin typeface="Calibri" panose="020F0502020204030204" pitchFamily="34" charset="0"/>
                <a:ea typeface="Calibri" panose="020F0502020204030204" pitchFamily="34" charset="0"/>
                <a:cs typeface="Calibri" panose="020F0502020204030204" pitchFamily="34" charset="0"/>
              </a:rPr>
              <a:t>*</a:t>
            </a:r>
            <a:r>
              <a:rPr lang="en-US" altLang="en-US" sz="2000" dirty="0" smtClean="0">
                <a:latin typeface="Calibri" panose="020F0502020204030204" pitchFamily="34" charset="0"/>
                <a:ea typeface="Calibri" panose="020F0502020204030204" pitchFamily="34" charset="0"/>
                <a:cs typeface="Calibri" panose="020F0502020204030204" pitchFamily="34" charset="0"/>
              </a:rPr>
              <a:t>average dose 3.1 mg according to billing data 1Q2016</a:t>
            </a:r>
            <a:endParaRPr lang="en-US" altLang="en-US" sz="2000" dirty="0" smtClean="0">
              <a:latin typeface="Calibri" panose="020F0502020204030204"/>
            </a:endParaRPr>
          </a:p>
        </p:txBody>
      </p:sp>
      <p:sp>
        <p:nvSpPr>
          <p:cNvPr id="7" name="Oval 6"/>
          <p:cNvSpPr/>
          <p:nvPr/>
        </p:nvSpPr>
        <p:spPr>
          <a:xfrm>
            <a:off x="2501591" y="3474536"/>
            <a:ext cx="1326995" cy="858643"/>
          </a:xfrm>
          <a:prstGeom prst="ellipse">
            <a:avLst/>
          </a:prstGeom>
          <a:no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05339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Sugammadex Economic Evaluation at UMHS</a:t>
            </a:r>
          </a:p>
        </p:txBody>
      </p:sp>
      <p:sp>
        <p:nvSpPr>
          <p:cNvPr id="5" name="TextBox 4"/>
          <p:cNvSpPr txBox="1"/>
          <p:nvPr/>
        </p:nvSpPr>
        <p:spPr>
          <a:xfrm>
            <a:off x="-87405" y="1637553"/>
            <a:ext cx="4168588" cy="2339102"/>
          </a:xfrm>
          <a:prstGeom prst="rect">
            <a:avLst/>
          </a:prstGeom>
          <a:noFill/>
        </p:spPr>
        <p:txBody>
          <a:bodyPr wrap="square" rtlCol="0">
            <a:spAutoFit/>
          </a:bodyPr>
          <a:lstStyle/>
          <a:p>
            <a:pPr algn="ctr"/>
            <a:r>
              <a:rPr lang="en-US" sz="2800" b="1" dirty="0">
                <a:latin typeface="Calibri" panose="020F0502020204030204"/>
              </a:rPr>
              <a:t>Annual number of </a:t>
            </a:r>
            <a:r>
              <a:rPr lang="en-US" sz="2800" b="1" dirty="0" smtClean="0">
                <a:latin typeface="Calibri" panose="020F0502020204030204"/>
              </a:rPr>
              <a:t>cases: 18,000</a:t>
            </a:r>
          </a:p>
          <a:p>
            <a:pPr algn="ctr"/>
            <a:r>
              <a:rPr lang="en-US" sz="2400" baseline="30000" dirty="0" smtClean="0">
                <a:latin typeface="Calibri" panose="020F0502020204030204"/>
              </a:rPr>
              <a:t>&amp;</a:t>
            </a:r>
            <a:r>
              <a:rPr lang="en-US" sz="2400" dirty="0" smtClean="0">
                <a:latin typeface="Calibri" panose="020F0502020204030204"/>
              </a:rPr>
              <a:t>80</a:t>
            </a:r>
            <a:r>
              <a:rPr lang="en-US" sz="2400" dirty="0">
                <a:latin typeface="Calibri" panose="020F0502020204030204"/>
              </a:rPr>
              <a:t>% of cases; </a:t>
            </a:r>
            <a:r>
              <a:rPr lang="en-US" sz="2400" dirty="0" smtClean="0">
                <a:latin typeface="Calibri" panose="020F0502020204030204"/>
              </a:rPr>
              <a:t>n=14,400</a:t>
            </a:r>
          </a:p>
          <a:p>
            <a:pPr algn="ctr"/>
            <a:r>
              <a:rPr lang="en-US" sz="2400" baseline="30000" dirty="0" smtClean="0">
                <a:latin typeface="Calibri" panose="020F0502020204030204"/>
              </a:rPr>
              <a:t>^</a:t>
            </a:r>
            <a:r>
              <a:rPr lang="en-US" sz="2400" dirty="0">
                <a:latin typeface="Calibri" panose="020F0502020204030204"/>
              </a:rPr>
              <a:t>20% of cases; </a:t>
            </a:r>
            <a:r>
              <a:rPr lang="en-US" sz="2400" dirty="0" smtClean="0">
                <a:latin typeface="Calibri" panose="020F0502020204030204"/>
              </a:rPr>
              <a:t>n=3600</a:t>
            </a:r>
          </a:p>
          <a:p>
            <a:pPr algn="ctr"/>
            <a:endParaRPr lang="en-US" sz="2400" dirty="0">
              <a:latin typeface="Calibri" panose="020F0502020204030204"/>
            </a:endParaRPr>
          </a:p>
          <a:p>
            <a:endParaRPr lang="en-US" dirty="0">
              <a:latin typeface="Calibri" panose="020F0502020204030204"/>
            </a:endParaRPr>
          </a:p>
        </p:txBody>
      </p:sp>
      <p:graphicFrame>
        <p:nvGraphicFramePr>
          <p:cNvPr id="6" name="Content Placeholder 5"/>
          <p:cNvGraphicFramePr>
            <a:graphicFrameLocks/>
          </p:cNvGraphicFramePr>
          <p:nvPr>
            <p:extLst>
              <p:ext uri="{D42A27DB-BD31-4B8C-83A1-F6EECF244321}">
                <p14:modId xmlns:p14="http://schemas.microsoft.com/office/powerpoint/2010/main" val="916191482"/>
              </p:ext>
            </p:extLst>
          </p:nvPr>
        </p:nvGraphicFramePr>
        <p:xfrm>
          <a:off x="4376420" y="1428325"/>
          <a:ext cx="4534748" cy="5065973"/>
        </p:xfrm>
        <a:graphic>
          <a:graphicData uri="http://schemas.openxmlformats.org/drawingml/2006/table">
            <a:tbl>
              <a:tblPr firstRow="1" firstCol="1" bandRow="1"/>
              <a:tblGrid>
                <a:gridCol w="2312115">
                  <a:extLst>
                    <a:ext uri="{9D8B030D-6E8A-4147-A177-3AD203B41FA5}">
                      <a16:colId xmlns:a16="http://schemas.microsoft.com/office/drawing/2014/main" xmlns="" val="2167746584"/>
                    </a:ext>
                  </a:extLst>
                </a:gridCol>
                <a:gridCol w="2222633">
                  <a:extLst>
                    <a:ext uri="{9D8B030D-6E8A-4147-A177-3AD203B41FA5}">
                      <a16:colId xmlns:a16="http://schemas.microsoft.com/office/drawing/2014/main" xmlns="" val="1301777591"/>
                    </a:ext>
                  </a:extLst>
                </a:gridCol>
              </a:tblGrid>
              <a:tr h="1771144">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nSpc>
                          <a:spcPct val="115000"/>
                        </a:lnSpc>
                        <a:spcBef>
                          <a:spcPts val="0"/>
                        </a:spcBef>
                        <a:spcAft>
                          <a:spcPts val="0"/>
                        </a:spcAft>
                      </a:pPr>
                      <a:r>
                        <a:rPr lang="en-US" sz="1800" b="1" dirty="0">
                          <a:effectLst/>
                          <a:latin typeface="Calibri" panose="020F0502020204030204" pitchFamily="34" charset="0"/>
                          <a:ea typeface="Cambria" panose="02040503050406030204" pitchFamily="18"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b="1" dirty="0" err="1">
                          <a:effectLst/>
                          <a:latin typeface="Calibri" panose="020F0502020204030204" pitchFamily="34" charset="0"/>
                          <a:ea typeface="Cambria" panose="02040503050406030204" pitchFamily="18" charset="0"/>
                          <a:cs typeface="Calibri" panose="020F0502020204030204" pitchFamily="34" charset="0"/>
                        </a:rPr>
                        <a:t>Sugammadex</a:t>
                      </a:r>
                      <a:r>
                        <a:rPr lang="en-US" sz="1800" b="1" dirty="0">
                          <a:effectLst/>
                          <a:latin typeface="Calibri" panose="020F0502020204030204" pitchFamily="34" charset="0"/>
                          <a:ea typeface="Cambria" panose="02040503050406030204" pitchFamily="18" charset="0"/>
                          <a:cs typeface="Calibri" panose="020F0502020204030204" pitchFamily="34" charset="0"/>
                        </a:rPr>
                        <a:t> </a:t>
                      </a:r>
                      <a:r>
                        <a:rPr lang="en-US" sz="1800" b="1" dirty="0" smtClean="0">
                          <a:effectLst/>
                          <a:latin typeface="Calibri" panose="020F0502020204030204" pitchFamily="34" charset="0"/>
                          <a:ea typeface="Cambria" panose="02040503050406030204" pitchFamily="18" charset="0"/>
                          <a:cs typeface="Calibri" panose="020F0502020204030204" pitchFamily="34" charset="0"/>
                        </a:rPr>
                        <a:t/>
                      </a:r>
                      <a:br>
                        <a:rPr lang="en-US" sz="1800" b="1" dirty="0" smtClean="0">
                          <a:effectLst/>
                          <a:latin typeface="Calibri" panose="020F0502020204030204" pitchFamily="34" charset="0"/>
                          <a:ea typeface="Cambria" panose="02040503050406030204" pitchFamily="18" charset="0"/>
                          <a:cs typeface="Calibri" panose="020F0502020204030204" pitchFamily="34" charset="0"/>
                        </a:rPr>
                      </a:br>
                      <a:r>
                        <a:rPr lang="en-US" sz="1800" b="1" dirty="0" smtClean="0">
                          <a:effectLst/>
                          <a:latin typeface="Calibri" panose="020F0502020204030204" pitchFamily="34" charset="0"/>
                          <a:ea typeface="Cambria" panose="02040503050406030204" pitchFamily="18" charset="0"/>
                          <a:cs typeface="Calibri" panose="020F0502020204030204" pitchFamily="34" charset="0"/>
                        </a:rPr>
                        <a:t>Single-dose </a:t>
                      </a:r>
                      <a:r>
                        <a:rPr lang="en-US" sz="1800" b="1" dirty="0">
                          <a:effectLst/>
                          <a:latin typeface="Calibri" panose="020F0502020204030204" pitchFamily="34" charset="0"/>
                          <a:ea typeface="Cambria" panose="02040503050406030204" pitchFamily="18" charset="0"/>
                          <a:cs typeface="Calibri" panose="020F0502020204030204" pitchFamily="34" charset="0"/>
                        </a:rPr>
                        <a:t>vial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dirty="0">
                          <a:effectLst/>
                          <a:latin typeface="Calibri" panose="020F0502020204030204" pitchFamily="34" charset="0"/>
                          <a:ea typeface="Cambria" panose="02040503050406030204" pitchFamily="18"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lnSpc>
                          <a:spcPct val="115000"/>
                        </a:lnSpc>
                        <a:spcBef>
                          <a:spcPts val="0"/>
                        </a:spcBef>
                        <a:spcAft>
                          <a:spcPts val="0"/>
                        </a:spcAft>
                      </a:pPr>
                      <a:r>
                        <a:rPr lang="en-US" sz="1800" b="1" dirty="0">
                          <a:effectLst/>
                          <a:latin typeface="Calibri" panose="020F0502020204030204" pitchFamily="34" charset="0"/>
                          <a:ea typeface="Cambria" panose="02040503050406030204" pitchFamily="18" charset="0"/>
                          <a:cs typeface="Calibri" panose="020F0502020204030204" pitchFamily="34" charset="0"/>
                        </a:rPr>
                        <a:t>Neostigmine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b="1" dirty="0">
                          <a:effectLst/>
                          <a:latin typeface="Calibri" panose="020F0502020204030204" pitchFamily="34" charset="0"/>
                          <a:ea typeface="Cambria" panose="02040503050406030204" pitchFamily="18" charset="0"/>
                          <a:cs typeface="Calibri" panose="020F0502020204030204" pitchFamily="34" charset="0"/>
                        </a:rPr>
                        <a:t>10 mL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b="1" dirty="0">
                          <a:effectLst/>
                          <a:latin typeface="Calibri" panose="020F0502020204030204" pitchFamily="34" charset="0"/>
                          <a:ea typeface="Cambria" panose="02040503050406030204" pitchFamily="18" charset="0"/>
                          <a:cs typeface="Calibri" panose="020F0502020204030204" pitchFamily="34" charset="0"/>
                        </a:rPr>
                        <a:t>Single-dose use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dirty="0">
                          <a:effectLst/>
                          <a:latin typeface="Calibri" panose="020F0502020204030204" pitchFamily="34" charset="0"/>
                          <a:ea typeface="Cambria" panose="02040503050406030204" pitchFamily="18"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b="1" dirty="0" err="1">
                          <a:effectLst/>
                          <a:latin typeface="Calibri" panose="020F0502020204030204" pitchFamily="34" charset="0"/>
                          <a:ea typeface="Cambria" panose="02040503050406030204" pitchFamily="18" charset="0"/>
                          <a:cs typeface="Calibri" panose="020F0502020204030204" pitchFamily="34" charset="0"/>
                        </a:rPr>
                        <a:t>Glycopyrrolate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b="1" dirty="0">
                          <a:effectLst/>
                          <a:latin typeface="Calibri" panose="020F0502020204030204" pitchFamily="34" charset="0"/>
                          <a:ea typeface="Cambria" panose="02040503050406030204" pitchFamily="18" charset="0"/>
                          <a:cs typeface="Calibri" panose="020F0502020204030204" pitchFamily="34" charset="0"/>
                        </a:rPr>
                        <a:t>Single-dose vial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971613011"/>
                  </a:ext>
                </a:extLst>
              </a:tr>
              <a:tr h="239104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lnSpc>
                          <a:spcPct val="115000"/>
                        </a:lnSpc>
                        <a:spcBef>
                          <a:spcPts val="0"/>
                        </a:spcBef>
                        <a:spcAft>
                          <a:spcPts val="0"/>
                        </a:spcAft>
                      </a:pPr>
                      <a:r>
                        <a:rPr lang="en-US" sz="1800" dirty="0">
                          <a:effectLst/>
                          <a:latin typeface="Calibri" panose="020F0502020204030204" pitchFamily="34" charset="0"/>
                          <a:ea typeface="Cambria" panose="02040503050406030204" pitchFamily="18"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dirty="0">
                          <a:effectLst/>
                          <a:latin typeface="Calibri" panose="020F0502020204030204" pitchFamily="34" charset="0"/>
                          <a:ea typeface="Cambria" panose="02040503050406030204" pitchFamily="18" charset="0"/>
                          <a:cs typeface="Calibri" panose="020F0502020204030204" pitchFamily="34" charset="0"/>
                        </a:rPr>
                        <a:t>$</a:t>
                      </a:r>
                      <a:r>
                        <a:rPr lang="en-US" sz="1800" b="1" dirty="0">
                          <a:effectLst/>
                          <a:latin typeface="Calibri" panose="020F0502020204030204" pitchFamily="34" charset="0"/>
                          <a:ea typeface="Cambria" panose="02040503050406030204" pitchFamily="18" charset="0"/>
                          <a:cs typeface="Calibri" panose="020F0502020204030204" pitchFamily="34" charset="0"/>
                        </a:rPr>
                        <a:t>1, 296,000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dirty="0">
                          <a:effectLst/>
                          <a:latin typeface="Calibri" panose="020F0502020204030204" pitchFamily="34" charset="0"/>
                          <a:ea typeface="Cambria" panose="02040503050406030204" pitchFamily="18" charset="0"/>
                          <a:cs typeface="Calibri" panose="020F0502020204030204" pitchFamily="34" charset="0"/>
                        </a:rPr>
                        <a:t>(2mg/kg</a:t>
                      </a:r>
                      <a:r>
                        <a:rPr lang="en-US" sz="1800" b="1" baseline="30000" dirty="0">
                          <a:effectLst/>
                          <a:latin typeface="Calibri" panose="020F0502020204030204" pitchFamily="34" charset="0"/>
                          <a:ea typeface="Cambria" panose="02040503050406030204" pitchFamily="18" charset="0"/>
                          <a:cs typeface="Calibri" panose="020F0502020204030204" pitchFamily="34" charset="0"/>
                        </a:rPr>
                        <a:t>&amp;</a:t>
                      </a:r>
                      <a:r>
                        <a:rPr lang="en-US" sz="1800" b="1" dirty="0">
                          <a:effectLst/>
                          <a:latin typeface="Calibri" panose="020F0502020204030204" pitchFamily="34" charset="0"/>
                          <a:ea typeface="Cambria" panose="02040503050406030204" pitchFamily="18" charset="0"/>
                          <a:cs typeface="Calibri" panose="020F0502020204030204" pitchFamily="34"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dirty="0">
                          <a:effectLst/>
                          <a:latin typeface="Calibri" panose="020F0502020204030204" pitchFamily="34" charset="0"/>
                          <a:ea typeface="Cambria" panose="02040503050406030204" pitchFamily="18" charset="0"/>
                          <a:cs typeface="Calibri" panose="020F0502020204030204" pitchFamily="34"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b="1" dirty="0">
                          <a:effectLst/>
                          <a:latin typeface="Calibri" panose="020F0502020204030204" pitchFamily="34" charset="0"/>
                          <a:ea typeface="Cambria" panose="02040503050406030204" pitchFamily="18" charset="0"/>
                          <a:cs typeface="Calibri" panose="020F0502020204030204" pitchFamily="34" charset="0"/>
                        </a:rPr>
                        <a:t>$590,400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dirty="0">
                          <a:effectLst/>
                          <a:latin typeface="Calibri" panose="020F0502020204030204" pitchFamily="34" charset="0"/>
                          <a:ea typeface="Cambria" panose="02040503050406030204" pitchFamily="18" charset="0"/>
                          <a:cs typeface="Calibri" panose="020F0502020204030204" pitchFamily="34" charset="0"/>
                        </a:rPr>
                        <a:t>(4 mg/kg^)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b="1" dirty="0">
                          <a:effectLst/>
                          <a:latin typeface="Calibri" panose="020F0502020204030204" pitchFamily="34" charset="0"/>
                          <a:ea typeface="Cambria" panose="02040503050406030204" pitchFamily="18" charset="0"/>
                          <a:cs typeface="Calibri" panose="020F0502020204030204" pitchFamily="34" charset="0"/>
                        </a:rPr>
                        <a:t>$1,886,400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dirty="0">
                          <a:effectLst/>
                          <a:latin typeface="Cambria" panose="02040503050406030204" pitchFamily="18" charset="0"/>
                          <a:ea typeface="Cambria" panose="020405030504060302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nSpc>
                          <a:spcPct val="115000"/>
                        </a:lnSpc>
                        <a:spcBef>
                          <a:spcPts val="0"/>
                        </a:spcBef>
                        <a:spcAft>
                          <a:spcPts val="0"/>
                        </a:spcAft>
                      </a:pPr>
                      <a:r>
                        <a:rPr lang="en-US" sz="1800">
                          <a:effectLst/>
                          <a:latin typeface="Calibri" panose="020F0502020204030204" pitchFamily="34" charset="0"/>
                          <a:ea typeface="Cambria" panose="02040503050406030204" pitchFamily="18" charset="0"/>
                          <a:cs typeface="Calibri" panose="020F0502020204030204" pitchFamily="34"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a:effectLst/>
                          <a:latin typeface="Calibri" panose="020F0502020204030204" pitchFamily="34" charset="0"/>
                          <a:ea typeface="Cambria" panose="02040503050406030204" pitchFamily="18" charset="0"/>
                          <a:cs typeface="Calibri" panose="020F0502020204030204" pitchFamily="34"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a:effectLst/>
                          <a:latin typeface="Calibri" panose="020F0502020204030204" pitchFamily="34" charset="0"/>
                          <a:ea typeface="Cambria" panose="02040503050406030204" pitchFamily="18" charset="0"/>
                          <a:cs typeface="Calibri" panose="020F0502020204030204" pitchFamily="34" charset="0"/>
                        </a:rPr>
                        <a:t>$1,152,000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a:effectLst/>
                          <a:latin typeface="Calibri" panose="020F0502020204030204" pitchFamily="34" charset="0"/>
                          <a:ea typeface="Cambria" panose="02040503050406030204" pitchFamily="18" charset="0"/>
                          <a:cs typeface="Calibri" panose="020F0502020204030204" pitchFamily="34" charset="0"/>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a:effectLst/>
                          <a:latin typeface="Calibri" panose="020F0502020204030204" pitchFamily="34" charset="0"/>
                          <a:ea typeface="Cambria" panose="02040503050406030204" pitchFamily="18" charset="0"/>
                          <a:cs typeface="Calibri" panose="020F0502020204030204" pitchFamily="34" charset="0"/>
                        </a:rPr>
                        <a:t>$432,000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a:effectLst/>
                          <a:latin typeface="Calibri" panose="020F0502020204030204" pitchFamily="34" charset="0"/>
                          <a:ea typeface="Cambria" panose="02040503050406030204" pitchFamily="18" charset="0"/>
                          <a:cs typeface="Calibri" panose="020F0502020204030204" pitchFamily="34"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b="1">
                          <a:effectLst/>
                          <a:latin typeface="Calibri" panose="020F0502020204030204" pitchFamily="34" charset="0"/>
                          <a:ea typeface="Cambria" panose="02040503050406030204" pitchFamily="18" charset="0"/>
                          <a:cs typeface="Calibri" panose="020F0502020204030204" pitchFamily="34" charset="0"/>
                        </a:rPr>
                        <a:t>$1,584,000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93216118"/>
                  </a:ext>
                </a:extLst>
              </a:tr>
              <a:tr h="649421">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lnSpc>
                          <a:spcPct val="115000"/>
                        </a:lnSpc>
                        <a:spcBef>
                          <a:spcPts val="0"/>
                        </a:spcBef>
                        <a:spcAft>
                          <a:spcPts val="0"/>
                        </a:spcAft>
                      </a:pPr>
                      <a:r>
                        <a:rPr lang="en-US" sz="1800">
                          <a:effectLst/>
                          <a:latin typeface="Cambria" panose="02040503050406030204" pitchFamily="18" charset="0"/>
                          <a:ea typeface="Cambria" panose="02040503050406030204" pitchFamily="18" charset="0"/>
                          <a:cs typeface="Calibri" panose="020F0502020204030204" pitchFamily="34"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800" b="1">
                          <a:solidFill>
                            <a:srgbClr val="FF0000"/>
                          </a:solidFill>
                          <a:effectLst/>
                          <a:latin typeface="Calibri" panose="020F0502020204030204" pitchFamily="34" charset="0"/>
                          <a:ea typeface="Cambria" panose="02040503050406030204" pitchFamily="18" charset="0"/>
                          <a:cs typeface="Times New Roman" panose="02020603050405020304" pitchFamily="18" charset="0"/>
                        </a:rPr>
                        <a:t>$302,400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lnSpc>
                          <a:spcPct val="115000"/>
                        </a:lnSpc>
                        <a:spcBef>
                          <a:spcPts val="0"/>
                        </a:spcBef>
                        <a:spcAft>
                          <a:spcPts val="0"/>
                        </a:spcAft>
                      </a:pPr>
                      <a:r>
                        <a:rPr lang="en-US" sz="1800" dirty="0">
                          <a:effectLst/>
                          <a:latin typeface="Cambria" panose="02040503050406030204" pitchFamily="18" charset="0"/>
                          <a:ea typeface="Cambria" panose="02040503050406030204" pitchFamily="18"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600757320"/>
                  </a:ext>
                </a:extLst>
              </a:tr>
            </a:tbl>
          </a:graphicData>
        </a:graphic>
      </p:graphicFrame>
      <p:pic>
        <p:nvPicPr>
          <p:cNvPr id="7" name="Picture 6" descr="cost_benefi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523" y="4101320"/>
            <a:ext cx="2678731" cy="1067990"/>
          </a:xfrm>
          <a:prstGeom prst="rect">
            <a:avLst/>
          </a:prstGeom>
        </p:spPr>
      </p:pic>
    </p:spTree>
    <p:extLst>
      <p:ext uri="{BB962C8B-B14F-4D97-AF65-F5344CB8AC3E}">
        <p14:creationId xmlns:p14="http://schemas.microsoft.com/office/powerpoint/2010/main" val="8943008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411480" y="274638"/>
            <a:ext cx="7574280" cy="1143000"/>
          </a:xfrm>
        </p:spPr>
        <p:txBody>
          <a:bodyPr/>
          <a:lstStyle/>
          <a:p>
            <a:pPr algn="l"/>
            <a:r>
              <a:rPr lang="en-US" dirty="0"/>
              <a:t>When is a patient considered “fully reversed” after use of a NMB agent</a:t>
            </a:r>
            <a:r>
              <a:rPr lang="en-US" dirty="0" smtClean="0"/>
              <a:t>?</a:t>
            </a:r>
            <a:endParaRPr lang="en-US" dirty="0"/>
          </a:p>
        </p:txBody>
      </p:sp>
      <p:sp>
        <p:nvSpPr>
          <p:cNvPr id="3" name="TPAnswers"/>
          <p:cNvSpPr>
            <a:spLocks noGrp="1"/>
          </p:cNvSpPr>
          <p:nvPr>
            <p:ph idx="1"/>
            <p:custDataLst>
              <p:tags r:id="rId2"/>
            </p:custDataLst>
          </p:nvPr>
        </p:nvSpPr>
        <p:spPr>
          <a:xfrm>
            <a:off x="411480" y="2118360"/>
            <a:ext cx="8313420" cy="4525963"/>
          </a:xfrm>
          <a:prstGeom prst="rect">
            <a:avLst/>
          </a:prstGeom>
        </p:spPr>
        <p:txBody>
          <a:bodyPr>
            <a:normAutofit/>
          </a:bodyPr>
          <a:lstStyle/>
          <a:p>
            <a:pPr marL="514350" indent="-514350">
              <a:spcAft>
                <a:spcPts val="0"/>
              </a:spcAft>
              <a:buAutoNum type="alphaLcPeriod"/>
            </a:pPr>
            <a:r>
              <a:rPr lang="en-US" dirty="0" smtClean="0"/>
              <a:t>When they can squeeze your hand</a:t>
            </a:r>
            <a:endParaRPr lang="en-US" dirty="0"/>
          </a:p>
          <a:p>
            <a:pPr marL="514350" indent="-514350">
              <a:spcAft>
                <a:spcPts val="0"/>
              </a:spcAft>
              <a:buAutoNum type="alphaLcPeriod"/>
            </a:pPr>
            <a:r>
              <a:rPr lang="en-US" dirty="0"/>
              <a:t>When you can feel four twitches on the TOF monitor</a:t>
            </a:r>
          </a:p>
          <a:p>
            <a:pPr marL="514350" indent="-514350">
              <a:spcAft>
                <a:spcPts val="0"/>
              </a:spcAft>
              <a:buAutoNum type="alphaLcPeriod"/>
            </a:pPr>
            <a:r>
              <a:rPr lang="en-US" dirty="0"/>
              <a:t>When the TOF ratio is &gt;0.9</a:t>
            </a:r>
            <a:r>
              <a:rPr lang="en-US" dirty="0" smtClean="0"/>
              <a:t>%</a:t>
            </a:r>
            <a:endParaRPr lang="en-US" dirty="0"/>
          </a:p>
        </p:txBody>
      </p:sp>
      <p:pic>
        <p:nvPicPr>
          <p:cNvPr id="4" name="Picture 2" descr="C:\Users\vyarborough\AppData\Local\Microsoft\Windows\Temporary Internet Files\Content.IE5\5BO5IQJ8\question-mark-in-blue-round-button-6154-large[1].png"/>
          <p:cNvPicPr>
            <a:picLocks noChangeAspect="1" noChangeArrowheads="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8049600" y="86700"/>
            <a:ext cx="942000" cy="942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8377632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l"/>
            <a:r>
              <a:rPr lang="en-US" dirty="0">
                <a:solidFill>
                  <a:schemeClr val="tx1"/>
                </a:solidFill>
              </a:rPr>
              <a:t>Formulary Considerations at UMHS</a:t>
            </a:r>
          </a:p>
        </p:txBody>
      </p:sp>
      <p:pic>
        <p:nvPicPr>
          <p:cNvPr id="5" name="Picture 4" descr="Health System Finance | University of Michigan Health Syste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8445" y="0"/>
            <a:ext cx="3245555" cy="1825625"/>
          </a:xfrm>
          <a:prstGeom prst="rect">
            <a:avLst/>
          </a:prstGeom>
        </p:spPr>
      </p:pic>
      <p:sp>
        <p:nvSpPr>
          <p:cNvPr id="6" name="Content Placeholder 2"/>
          <p:cNvSpPr txBox="1">
            <a:spLocks/>
          </p:cNvSpPr>
          <p:nvPr/>
        </p:nvSpPr>
        <p:spPr>
          <a:xfrm>
            <a:off x="279400" y="2001838"/>
            <a:ext cx="863600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High-risk patients (e.g., morbid obesity, significant respiratory disease or reduced respiratory reserve, sleep apnea, significant coronary disease, history of arrhythmias, major abdominal/chest surgery or history of PONV)</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TOF = 4 at a dose of 2 mg/kg</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effectLst/>
                <a:uLnTx/>
                <a:uFillTx/>
                <a:latin typeface="Calibri" panose="020F0502020204030204"/>
                <a:ea typeface="+mn-ea"/>
                <a:cs typeface="+mn-cs"/>
              </a:rPr>
              <a:t>Patients with TOF count ≤3 to eliminate residual paralysis with dose adjustments based on TOF counts</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2 mg/kg for TOF count of 2 or 3 for moderate block</a:t>
            </a:r>
          </a:p>
          <a:p>
            <a:pPr marR="0" lvl="1"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effectLst/>
                <a:uLnTx/>
                <a:uFillTx/>
                <a:latin typeface="Calibri" panose="020F0502020204030204"/>
                <a:ea typeface="+mn-ea"/>
                <a:cs typeface="+mn-cs"/>
              </a:rPr>
              <a:t>4 mg/kg for TOF count of 1 or 0 with a post-tetanic count (PTC) ≥1 for deep neuromuscular block</a:t>
            </a:r>
            <a:endParaRPr kumimoji="0" lang="en-US" sz="2400"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2556751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Formulary Considerations at UMHS (cont.)</a:t>
            </a:r>
          </a:p>
        </p:txBody>
      </p:sp>
      <p:sp>
        <p:nvSpPr>
          <p:cNvPr id="3" name="Text Placeholder 2"/>
          <p:cNvSpPr>
            <a:spLocks noGrp="1"/>
          </p:cNvSpPr>
          <p:nvPr>
            <p:ph type="body" sz="quarter" idx="11"/>
          </p:nvPr>
        </p:nvSpPr>
        <p:spPr/>
        <p:txBody>
          <a:bodyPr>
            <a:normAutofit fontScale="77500" lnSpcReduction="20000"/>
          </a:bodyPr>
          <a:lstStyle/>
          <a:p>
            <a:r>
              <a:rPr lang="en-US" dirty="0">
                <a:solidFill>
                  <a:schemeClr val="tx1"/>
                </a:solidFill>
              </a:rPr>
              <a:t>Anesthesia or Emergency Department attending physicians for the emergent reversal of RSI profound neuromuscular blockade with rocuronium (1.2 mg/kg) approximately 3 minutes after administration when unable to intubate or ventilate patient</a:t>
            </a:r>
          </a:p>
          <a:p>
            <a:pPr lvl="1"/>
            <a:r>
              <a:rPr lang="en-US" dirty="0">
                <a:solidFill>
                  <a:schemeClr val="tx1"/>
                </a:solidFill>
              </a:rPr>
              <a:t>Dose 16 mg/kg</a:t>
            </a:r>
          </a:p>
          <a:p>
            <a:endParaRPr lang="en-US" dirty="0">
              <a:solidFill>
                <a:schemeClr val="tx1"/>
              </a:solidFill>
            </a:endParaRPr>
          </a:p>
          <a:p>
            <a:r>
              <a:rPr lang="en-US" dirty="0">
                <a:solidFill>
                  <a:schemeClr val="tx1"/>
                </a:solidFill>
              </a:rPr>
              <a:t>Drug interactions with oral contraceptives managed by automated page to provider prior to surgery for patients identified in preop assessment as being on oral contraceptives. Documentation in the medical record that patient was informed to use alternative contraceptive methods for at least 7 days.</a:t>
            </a:r>
          </a:p>
          <a:p>
            <a:endParaRPr lang="en-US" dirty="0">
              <a:solidFill>
                <a:schemeClr val="tx1"/>
              </a:solidFill>
            </a:endParaRPr>
          </a:p>
        </p:txBody>
      </p:sp>
    </p:spTree>
    <p:extLst>
      <p:ext uri="{BB962C8B-B14F-4D97-AF65-F5344CB8AC3E}">
        <p14:creationId xmlns:p14="http://schemas.microsoft.com/office/powerpoint/2010/main" val="9877010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University of Michigan Neuromuscular Blockade Reversal Strategy</a:t>
            </a:r>
          </a:p>
        </p:txBody>
      </p:sp>
      <p:pic>
        <p:nvPicPr>
          <p:cNvPr id="5" name="Content Placeholder 3"/>
          <p:cNvPicPr>
            <a:picLocks noChangeAspect="1"/>
          </p:cNvPicPr>
          <p:nvPr/>
        </p:nvPicPr>
        <p:blipFill>
          <a:blip r:embed="rId2"/>
          <a:stretch>
            <a:fillRect/>
          </a:stretch>
        </p:blipFill>
        <p:spPr>
          <a:xfrm>
            <a:off x="1135470" y="1635126"/>
            <a:ext cx="6737912" cy="5108574"/>
          </a:xfrm>
          <a:prstGeom prst="rect">
            <a:avLst/>
          </a:prstGeom>
        </p:spPr>
      </p:pic>
    </p:spTree>
    <p:extLst>
      <p:ext uri="{BB962C8B-B14F-4D97-AF65-F5344CB8AC3E}">
        <p14:creationId xmlns:p14="http://schemas.microsoft.com/office/powerpoint/2010/main" val="19286670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210984"/>
            <a:ext cx="8686800" cy="1143000"/>
          </a:xfrm>
        </p:spPr>
        <p:txBody>
          <a:bodyPr>
            <a:normAutofit fontScale="90000"/>
          </a:bodyPr>
          <a:lstStyle/>
          <a:p>
            <a:r>
              <a:rPr lang="en-US" dirty="0"/>
              <a:t>Creating an Medication Order in Computerized Pharmacy Order Entry (CPOE)</a:t>
            </a:r>
          </a:p>
        </p:txBody>
      </p:sp>
      <p:pic>
        <p:nvPicPr>
          <p:cNvPr id="5" name="Content Placeholder 3"/>
          <p:cNvPicPr>
            <a:picLocks noChangeAspect="1"/>
          </p:cNvPicPr>
          <p:nvPr/>
        </p:nvPicPr>
        <p:blipFill>
          <a:blip r:embed="rId2"/>
          <a:stretch>
            <a:fillRect/>
          </a:stretch>
        </p:blipFill>
        <p:spPr>
          <a:xfrm>
            <a:off x="559035" y="1368363"/>
            <a:ext cx="8026165" cy="5489637"/>
          </a:xfrm>
          <a:prstGeom prst="rect">
            <a:avLst/>
          </a:prstGeom>
        </p:spPr>
      </p:pic>
    </p:spTree>
    <p:extLst>
      <p:ext uri="{BB962C8B-B14F-4D97-AF65-F5344CB8AC3E}">
        <p14:creationId xmlns:p14="http://schemas.microsoft.com/office/powerpoint/2010/main" val="31926099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Take Home Thoughts</a:t>
            </a:r>
            <a:endParaRPr lang="en-US" dirty="0">
              <a:solidFill>
                <a:schemeClr val="tx1"/>
              </a:solidFill>
            </a:endParaRPr>
          </a:p>
        </p:txBody>
      </p:sp>
      <p:sp>
        <p:nvSpPr>
          <p:cNvPr id="3" name="Text Placeholder 2"/>
          <p:cNvSpPr>
            <a:spLocks noGrp="1"/>
          </p:cNvSpPr>
          <p:nvPr>
            <p:ph type="body" sz="quarter" idx="11"/>
          </p:nvPr>
        </p:nvSpPr>
        <p:spPr>
          <a:xfrm>
            <a:off x="4203700" y="1600200"/>
            <a:ext cx="4711700" cy="4525963"/>
          </a:xfrm>
        </p:spPr>
        <p:txBody>
          <a:bodyPr>
            <a:normAutofit fontScale="85000" lnSpcReduction="20000"/>
          </a:bodyPr>
          <a:lstStyle/>
          <a:p>
            <a:r>
              <a:rPr lang="en-US" dirty="0">
                <a:solidFill>
                  <a:schemeClr val="tx1"/>
                </a:solidFill>
              </a:rPr>
              <a:t>Use shorter-acting neuromuscular blocking agents</a:t>
            </a:r>
          </a:p>
          <a:p>
            <a:r>
              <a:rPr lang="en-US" dirty="0">
                <a:solidFill>
                  <a:schemeClr val="tx1"/>
                </a:solidFill>
              </a:rPr>
              <a:t>Routine reversal of neuromuscular blockade</a:t>
            </a:r>
          </a:p>
          <a:p>
            <a:r>
              <a:rPr lang="en-US" dirty="0">
                <a:solidFill>
                  <a:schemeClr val="tx1"/>
                </a:solidFill>
              </a:rPr>
              <a:t>Use of neuromuscular monitoring either quantitative or qualitative</a:t>
            </a:r>
          </a:p>
          <a:p>
            <a:r>
              <a:rPr lang="en-US" dirty="0">
                <a:solidFill>
                  <a:schemeClr val="tx1"/>
                </a:solidFill>
              </a:rPr>
              <a:t>Early reversal of neuromuscular blockade</a:t>
            </a:r>
          </a:p>
          <a:p>
            <a:r>
              <a:rPr lang="en-US" dirty="0">
                <a:solidFill>
                  <a:schemeClr val="tx1"/>
                </a:solidFill>
              </a:rPr>
              <a:t>Minimize reversal side effects</a:t>
            </a:r>
          </a:p>
          <a:p>
            <a:r>
              <a:rPr lang="en-US" dirty="0">
                <a:solidFill>
                  <a:schemeClr val="tx1"/>
                </a:solidFill>
              </a:rPr>
              <a:t>Utilize new therapies</a:t>
            </a:r>
          </a:p>
          <a:p>
            <a:endParaRPr lang="en-US" dirty="0">
              <a:solidFill>
                <a:schemeClr val="tx1"/>
              </a:solidFill>
            </a:endParaRPr>
          </a:p>
        </p:txBody>
      </p:sp>
      <p:pic>
        <p:nvPicPr>
          <p:cNvPr id="5" name="Content Placeholder 3" descr="Bio-Plus® Earth Kraft Take-Out Box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195" y="1729746"/>
            <a:ext cx="2961317" cy="2961317"/>
          </a:xfrm>
          <a:prstGeom prst="rect">
            <a:avLst/>
          </a:prstGeom>
        </p:spPr>
      </p:pic>
    </p:spTree>
    <p:extLst>
      <p:ext uri="{BB962C8B-B14F-4D97-AF65-F5344CB8AC3E}">
        <p14:creationId xmlns:p14="http://schemas.microsoft.com/office/powerpoint/2010/main" val="13398367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Which of these changes in your practice are you likely to make after today’s presentation? </a:t>
            </a:r>
          </a:p>
        </p:txBody>
      </p:sp>
      <p:sp>
        <p:nvSpPr>
          <p:cNvPr id="3" name="Text Placeholder 2"/>
          <p:cNvSpPr>
            <a:spLocks noGrp="1"/>
          </p:cNvSpPr>
          <p:nvPr>
            <p:ph type="body" sz="quarter" idx="11"/>
          </p:nvPr>
        </p:nvSpPr>
        <p:spPr>
          <a:xfrm>
            <a:off x="228600" y="1587500"/>
            <a:ext cx="8801100" cy="3992563"/>
          </a:xfrm>
        </p:spPr>
        <p:txBody>
          <a:bodyPr>
            <a:noAutofit/>
          </a:bodyPr>
          <a:lstStyle/>
          <a:p>
            <a:pPr lvl="0"/>
            <a:r>
              <a:rPr lang="en-US" sz="2600" dirty="0">
                <a:solidFill>
                  <a:schemeClr val="tx1"/>
                </a:solidFill>
              </a:rPr>
              <a:t>Educate staff on common issues with associated with anesthesia.</a:t>
            </a:r>
          </a:p>
          <a:p>
            <a:r>
              <a:rPr lang="en-US" sz="2600" dirty="0">
                <a:solidFill>
                  <a:schemeClr val="tx1"/>
                </a:solidFill>
              </a:rPr>
              <a:t>Investigate incidence of residual paralysis, related patient events and neuromuscular monitoring plans used at their institution.</a:t>
            </a:r>
          </a:p>
          <a:p>
            <a:pPr lvl="0"/>
            <a:r>
              <a:rPr lang="en-US" sz="2600" dirty="0">
                <a:solidFill>
                  <a:schemeClr val="tx1"/>
                </a:solidFill>
              </a:rPr>
              <a:t>Educate staff on current and future strategies for neuromuscular blockade reversal.</a:t>
            </a:r>
          </a:p>
          <a:p>
            <a:pPr lvl="0"/>
            <a:r>
              <a:rPr lang="en-US" sz="2600" dirty="0">
                <a:solidFill>
                  <a:schemeClr val="tx1"/>
                </a:solidFill>
              </a:rPr>
              <a:t>Incorporate evidence-based guidelines for postoperative nausea and vomiting in their institution’s order set.</a:t>
            </a:r>
          </a:p>
          <a:p>
            <a:pPr lvl="0"/>
            <a:r>
              <a:rPr lang="en-US" sz="2600" dirty="0">
                <a:solidFill>
                  <a:schemeClr val="tx1"/>
                </a:solidFill>
              </a:rPr>
              <a:t>Evaluate cost effectiveness of implementation of new strategies for neuromuscular blockade reversal.</a:t>
            </a:r>
          </a:p>
          <a:p>
            <a:endParaRPr lang="en-US" sz="2600" dirty="0">
              <a:solidFill>
                <a:schemeClr val="tx1"/>
              </a:solidFill>
            </a:endParaRPr>
          </a:p>
        </p:txBody>
      </p:sp>
    </p:spTree>
    <p:extLst>
      <p:ext uri="{BB962C8B-B14F-4D97-AF65-F5344CB8AC3E}">
        <p14:creationId xmlns:p14="http://schemas.microsoft.com/office/powerpoint/2010/main" val="18111175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97501"/>
            <a:ext cx="8229600" cy="1143000"/>
          </a:xfrm>
        </p:spPr>
        <p:txBody>
          <a:bodyPr/>
          <a:lstStyle/>
          <a:p>
            <a:r>
              <a:rPr lang="en-US" sz="4000" dirty="0">
                <a:solidFill>
                  <a:srgbClr val="002060"/>
                </a:solidFill>
                <a:latin typeface="Calibri" panose="020F0502020204030204" pitchFamily="34" charset="0"/>
              </a:rPr>
              <a:t>Q &amp; A (Optional)</a:t>
            </a:r>
          </a:p>
        </p:txBody>
      </p:sp>
      <p:sp>
        <p:nvSpPr>
          <p:cNvPr id="8" name="Text Placeholder 2"/>
          <p:cNvSpPr txBox="1">
            <a:spLocks/>
          </p:cNvSpPr>
          <p:nvPr/>
        </p:nvSpPr>
        <p:spPr>
          <a:xfrm>
            <a:off x="228600" y="1600200"/>
            <a:ext cx="8686800" cy="4525963"/>
          </a:xfrm>
          <a:prstGeom prst="rect">
            <a:avLst/>
          </a:prstGeom>
        </p:spPr>
        <p:txBody>
          <a:bodyPr/>
          <a:lstStyle>
            <a:lvl1pPr marL="342900" indent="-342900" algn="l" rtl="0" eaLnBrk="1" fontAlgn="base" hangingPunct="1">
              <a:spcBef>
                <a:spcPct val="20000"/>
              </a:spcBef>
              <a:spcAft>
                <a:spcPct val="0"/>
              </a:spcAft>
              <a:buChar char="•"/>
              <a:defRPr sz="3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rgbClr val="FFFF00"/>
                </a:solidFill>
                <a:latin typeface="+mn-lt"/>
                <a:cs typeface="+mn-cs"/>
              </a:defRPr>
            </a:lvl2pPr>
            <a:lvl3pPr marL="1143000" indent="-228600" algn="l" rtl="0" eaLnBrk="1" fontAlgn="base" hangingPunct="1">
              <a:spcBef>
                <a:spcPct val="20000"/>
              </a:spcBef>
              <a:spcAft>
                <a:spcPct val="0"/>
              </a:spcAft>
              <a:buChar char="•"/>
              <a:defRPr sz="2400">
                <a:solidFill>
                  <a:schemeClr val="bg1"/>
                </a:solidFill>
                <a:latin typeface="+mn-lt"/>
                <a:cs typeface="+mn-cs"/>
              </a:defRPr>
            </a:lvl3pPr>
            <a:lvl4pPr marL="1600200" indent="-228600" algn="l" rtl="0" eaLnBrk="1" fontAlgn="base" hangingPunct="1">
              <a:spcBef>
                <a:spcPct val="20000"/>
              </a:spcBef>
              <a:spcAft>
                <a:spcPct val="0"/>
              </a:spcAft>
              <a:buChar char="–"/>
              <a:defRPr sz="2000">
                <a:solidFill>
                  <a:srgbClr val="FFFF00"/>
                </a:solidFill>
                <a:latin typeface="+mn-lt"/>
                <a:cs typeface="+mn-cs"/>
              </a:defRPr>
            </a:lvl4pPr>
            <a:lvl5pPr marL="2057400" indent="-228600" algn="l" rtl="0" eaLnBrk="1" fontAlgn="base" hangingPunct="1">
              <a:spcBef>
                <a:spcPct val="20000"/>
              </a:spcBef>
              <a:spcAft>
                <a:spcPct val="0"/>
              </a:spcAft>
              <a:buChar char="»"/>
              <a:defRPr sz="2000">
                <a:solidFill>
                  <a:schemeClr val="bg1"/>
                </a:solidFill>
                <a:latin typeface="+mn-lt"/>
                <a:cs typeface="+mn-cs"/>
              </a:defRPr>
            </a:lvl5pPr>
            <a:lvl6pPr marL="2514600" indent="-228600" algn="l" rtl="0" eaLnBrk="1" fontAlgn="base" hangingPunct="1">
              <a:spcBef>
                <a:spcPct val="20000"/>
              </a:spcBef>
              <a:spcAft>
                <a:spcPct val="0"/>
              </a:spcAft>
              <a:buChar char="»"/>
              <a:defRPr sz="2000">
                <a:solidFill>
                  <a:schemeClr val="bg1"/>
                </a:solidFill>
                <a:latin typeface="+mn-lt"/>
                <a:cs typeface="+mn-cs"/>
              </a:defRPr>
            </a:lvl6pPr>
            <a:lvl7pPr marL="2971800" indent="-228600" algn="l" rtl="0" eaLnBrk="1" fontAlgn="base" hangingPunct="1">
              <a:spcBef>
                <a:spcPct val="20000"/>
              </a:spcBef>
              <a:spcAft>
                <a:spcPct val="0"/>
              </a:spcAft>
              <a:buChar char="»"/>
              <a:defRPr sz="2000">
                <a:solidFill>
                  <a:schemeClr val="bg1"/>
                </a:solidFill>
                <a:latin typeface="+mn-lt"/>
                <a:cs typeface="+mn-cs"/>
              </a:defRPr>
            </a:lvl7pPr>
            <a:lvl8pPr marL="3429000" indent="-228600" algn="l" rtl="0" eaLnBrk="1" fontAlgn="base" hangingPunct="1">
              <a:spcBef>
                <a:spcPct val="20000"/>
              </a:spcBef>
              <a:spcAft>
                <a:spcPct val="0"/>
              </a:spcAft>
              <a:buChar char="»"/>
              <a:defRPr sz="2000">
                <a:solidFill>
                  <a:schemeClr val="bg1"/>
                </a:solidFill>
                <a:latin typeface="+mn-lt"/>
                <a:cs typeface="+mn-cs"/>
              </a:defRPr>
            </a:lvl8pPr>
            <a:lvl9pPr marL="3886200" indent="-228600" algn="l" rtl="0" eaLnBrk="1" fontAlgn="base" hangingPunct="1">
              <a:spcBef>
                <a:spcPct val="20000"/>
              </a:spcBef>
              <a:spcAft>
                <a:spcPct val="0"/>
              </a:spcAft>
              <a:buChar char="»"/>
              <a:defRPr sz="2000">
                <a:solidFill>
                  <a:schemeClr val="bg1"/>
                </a:solidFill>
                <a:latin typeface="+mn-lt"/>
                <a:cs typeface="+mn-cs"/>
              </a:defRPr>
            </a:lvl9pPr>
          </a:lstStyle>
          <a:p>
            <a:endParaRPr lang="en-US" kern="0" dirty="0">
              <a:solidFill>
                <a:schemeClr val="tx1">
                  <a:lumMod val="40000"/>
                  <a:lumOff val="60000"/>
                </a:schemeClr>
              </a:solidFill>
            </a:endParaRPr>
          </a:p>
        </p:txBody>
      </p:sp>
      <p:sp>
        <p:nvSpPr>
          <p:cNvPr id="9" name="TextBox 8"/>
          <p:cNvSpPr txBox="1"/>
          <p:nvPr/>
        </p:nvSpPr>
        <p:spPr>
          <a:xfrm>
            <a:off x="712381" y="1474814"/>
            <a:ext cx="8102009" cy="2062103"/>
          </a:xfrm>
          <a:prstGeom prst="rect">
            <a:avLst/>
          </a:prstGeom>
          <a:noFill/>
        </p:spPr>
        <p:txBody>
          <a:bodyPr wrap="square" rtlCol="0">
            <a:spAutoFit/>
          </a:bodyPr>
          <a:lstStyle/>
          <a:p>
            <a:pPr marL="457200" indent="-457200">
              <a:buFont typeface="Arial" panose="020B0604020202020204" pitchFamily="34" charset="0"/>
              <a:buChar char="•"/>
            </a:pPr>
            <a:r>
              <a:rPr lang="en-US" sz="3200" dirty="0">
                <a:solidFill>
                  <a:schemeClr val="tx2">
                    <a:lumMod val="50000"/>
                  </a:schemeClr>
                </a:solidFill>
                <a:latin typeface="Calibri" panose="020F0502020204030204" pitchFamily="34" charset="0"/>
              </a:rPr>
              <a:t>At any time, advance to the next slide to close the activity and process your continuing education credit</a:t>
            </a:r>
          </a:p>
          <a:p>
            <a:pPr marL="457200" indent="-457200">
              <a:buFont typeface="Arial" panose="020B0604020202020204" pitchFamily="34" charset="0"/>
              <a:buChar char="•"/>
            </a:pPr>
            <a:endParaRPr lang="en-US" sz="3200" dirty="0">
              <a:solidFill>
                <a:schemeClr val="tx2">
                  <a:lumMod val="50000"/>
                </a:schemeClr>
              </a:solidFill>
              <a:latin typeface="Calibri" panose="020F0502020204030204" pitchFamily="34" charset="0"/>
            </a:endParaRPr>
          </a:p>
        </p:txBody>
      </p:sp>
    </p:spTree>
    <p:extLst>
      <p:ext uri="{BB962C8B-B14F-4D97-AF65-F5344CB8AC3E}">
        <p14:creationId xmlns:p14="http://schemas.microsoft.com/office/powerpoint/2010/main" val="32879183"/>
      </p:ext>
    </p:extLst>
  </p:cSld>
  <p:clrMapOvr>
    <a:masterClrMapping/>
  </p:clrMapOvr>
  <p:transition>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164805" y="314946"/>
            <a:ext cx="8686800" cy="1143000"/>
          </a:xfrm>
        </p:spPr>
        <p:txBody>
          <a:bodyPr/>
          <a:lstStyle/>
          <a:p>
            <a:r>
              <a:rPr lang="en-US" dirty="0" smtClean="0">
                <a:solidFill>
                  <a:srgbClr val="002060"/>
                </a:solidFill>
              </a:rPr>
              <a:t>Close Activity and Process CE</a:t>
            </a:r>
            <a:endParaRPr lang="en-US" dirty="0">
              <a:solidFill>
                <a:srgbClr val="002060"/>
              </a:solidFill>
            </a:endParaRPr>
          </a:p>
        </p:txBody>
      </p:sp>
      <p:sp>
        <p:nvSpPr>
          <p:cNvPr id="7" name="Text Placeholder 6"/>
          <p:cNvSpPr>
            <a:spLocks noGrp="1"/>
          </p:cNvSpPr>
          <p:nvPr>
            <p:ph type="body" sz="quarter" idx="11"/>
          </p:nvPr>
        </p:nvSpPr>
        <p:spPr/>
        <p:txBody>
          <a:bodyPr>
            <a:normAutofit/>
          </a:bodyPr>
          <a:lstStyle/>
          <a:p>
            <a:r>
              <a:rPr lang="en-US" dirty="0">
                <a:solidFill>
                  <a:srgbClr val="242852">
                    <a:lumMod val="50000"/>
                  </a:srgbClr>
                </a:solidFill>
              </a:rPr>
              <a:t>To process continuing education credit, click on the button below and complete the process</a:t>
            </a:r>
          </a:p>
          <a:p>
            <a:endParaRPr lang="en-US" dirty="0">
              <a:solidFill>
                <a:srgbClr val="242852">
                  <a:lumMod val="50000"/>
                </a:srgbClr>
              </a:solidFill>
            </a:endParaRPr>
          </a:p>
          <a:p>
            <a:r>
              <a:rPr lang="en-US" dirty="0">
                <a:solidFill>
                  <a:srgbClr val="242852">
                    <a:lumMod val="50000"/>
                  </a:srgbClr>
                </a:solidFill>
              </a:rPr>
              <a:t>Thank you for participating!</a:t>
            </a:r>
          </a:p>
        </p:txBody>
      </p:sp>
      <p:sp>
        <p:nvSpPr>
          <p:cNvPr id="5" name="Text Placeholder 4"/>
          <p:cNvSpPr txBox="1">
            <a:spLocks/>
          </p:cNvSpPr>
          <p:nvPr/>
        </p:nvSpPr>
        <p:spPr>
          <a:xfrm>
            <a:off x="381000" y="4724400"/>
            <a:ext cx="8305800" cy="707886"/>
          </a:xfrm>
          <a:prstGeom prst="rect">
            <a:avLst/>
          </a:prstGeom>
          <a:noFill/>
        </p:spPr>
        <p:txBody>
          <a:bodyPr wrap="square" rtlCol="0">
            <a:spAutoFit/>
          </a:bodyPr>
          <a:lstStyle>
            <a:lvl1pPr marL="342900" indent="-342900" algn="l" rtl="0" eaLnBrk="1" fontAlgn="base" hangingPunct="1">
              <a:spcBef>
                <a:spcPct val="20000"/>
              </a:spcBef>
              <a:spcAft>
                <a:spcPct val="0"/>
              </a:spcAft>
              <a:buChar char="•"/>
              <a:defRPr sz="3200">
                <a:solidFill>
                  <a:schemeClr val="tx2">
                    <a:lumMod val="50000"/>
                  </a:schemeClr>
                </a:solidFill>
                <a:latin typeface="Calibri" panose="020F0502020204030204" pitchFamily="34" charset="0"/>
                <a:ea typeface="+mn-ea"/>
                <a:cs typeface="+mn-cs"/>
              </a:defRPr>
            </a:lvl1pPr>
            <a:lvl2pPr marL="742950" indent="-285750" algn="l" rtl="0" eaLnBrk="1" fontAlgn="base" hangingPunct="1">
              <a:spcBef>
                <a:spcPct val="20000"/>
              </a:spcBef>
              <a:spcAft>
                <a:spcPct val="0"/>
              </a:spcAft>
              <a:buChar char="–"/>
              <a:defRPr sz="2800">
                <a:solidFill>
                  <a:schemeClr val="tx2">
                    <a:lumMod val="50000"/>
                  </a:schemeClr>
                </a:solidFill>
                <a:latin typeface="Calibri" panose="020F0502020204030204" pitchFamily="34" charset="0"/>
                <a:cs typeface="+mn-cs"/>
              </a:defRPr>
            </a:lvl2pPr>
            <a:lvl3pPr marL="1143000" indent="-228600" algn="l" rtl="0" eaLnBrk="1" fontAlgn="base" hangingPunct="1">
              <a:spcBef>
                <a:spcPct val="20000"/>
              </a:spcBef>
              <a:spcAft>
                <a:spcPct val="0"/>
              </a:spcAft>
              <a:buChar char="•"/>
              <a:defRPr sz="2400">
                <a:solidFill>
                  <a:schemeClr val="tx2">
                    <a:lumMod val="50000"/>
                  </a:schemeClr>
                </a:solidFill>
                <a:latin typeface="Calibri" panose="020F0502020204030204" pitchFamily="34" charset="0"/>
                <a:cs typeface="+mn-cs"/>
              </a:defRPr>
            </a:lvl3pPr>
            <a:lvl4pPr marL="1600200" indent="-228600" algn="l" rtl="0" eaLnBrk="1" fontAlgn="base" hangingPunct="1">
              <a:spcBef>
                <a:spcPct val="20000"/>
              </a:spcBef>
              <a:spcAft>
                <a:spcPct val="0"/>
              </a:spcAft>
              <a:buChar char="–"/>
              <a:defRPr sz="2000">
                <a:solidFill>
                  <a:schemeClr val="tx2">
                    <a:lumMod val="50000"/>
                  </a:schemeClr>
                </a:solidFill>
                <a:latin typeface="Calibri" panose="020F0502020204030204" pitchFamily="34" charset="0"/>
                <a:cs typeface="+mn-cs"/>
              </a:defRPr>
            </a:lvl4pPr>
            <a:lvl5pPr marL="2057400" indent="-228600" algn="l" rtl="0" eaLnBrk="1" fontAlgn="base" hangingPunct="1">
              <a:spcBef>
                <a:spcPct val="20000"/>
              </a:spcBef>
              <a:spcAft>
                <a:spcPct val="0"/>
              </a:spcAft>
              <a:buChar char="»"/>
              <a:defRPr sz="2000">
                <a:solidFill>
                  <a:schemeClr val="tx2">
                    <a:lumMod val="50000"/>
                  </a:schemeClr>
                </a:solidFill>
                <a:latin typeface="Calibri" panose="020F0502020204030204" pitchFamily="34" charset="0"/>
                <a:cs typeface="+mn-cs"/>
              </a:defRPr>
            </a:lvl5pPr>
            <a:lvl6pPr marL="2514600" indent="-228600" algn="l" rtl="0" eaLnBrk="1" fontAlgn="base" hangingPunct="1">
              <a:spcBef>
                <a:spcPct val="20000"/>
              </a:spcBef>
              <a:spcAft>
                <a:spcPct val="0"/>
              </a:spcAft>
              <a:buChar char="»"/>
              <a:defRPr sz="2000">
                <a:solidFill>
                  <a:schemeClr val="bg1"/>
                </a:solidFill>
                <a:latin typeface="+mn-lt"/>
                <a:cs typeface="+mn-cs"/>
              </a:defRPr>
            </a:lvl6pPr>
            <a:lvl7pPr marL="2971800" indent="-228600" algn="l" rtl="0" eaLnBrk="1" fontAlgn="base" hangingPunct="1">
              <a:spcBef>
                <a:spcPct val="20000"/>
              </a:spcBef>
              <a:spcAft>
                <a:spcPct val="0"/>
              </a:spcAft>
              <a:buChar char="»"/>
              <a:defRPr sz="2000">
                <a:solidFill>
                  <a:schemeClr val="bg1"/>
                </a:solidFill>
                <a:latin typeface="+mn-lt"/>
                <a:cs typeface="+mn-cs"/>
              </a:defRPr>
            </a:lvl7pPr>
            <a:lvl8pPr marL="3429000" indent="-228600" algn="l" rtl="0" eaLnBrk="1" fontAlgn="base" hangingPunct="1">
              <a:spcBef>
                <a:spcPct val="20000"/>
              </a:spcBef>
              <a:spcAft>
                <a:spcPct val="0"/>
              </a:spcAft>
              <a:buChar char="»"/>
              <a:defRPr sz="2000">
                <a:solidFill>
                  <a:schemeClr val="bg1"/>
                </a:solidFill>
                <a:latin typeface="+mn-lt"/>
                <a:cs typeface="+mn-cs"/>
              </a:defRPr>
            </a:lvl8pPr>
            <a:lvl9pPr marL="3886200" indent="-228600" algn="l" rtl="0" eaLnBrk="1" fontAlgn="base" hangingPunct="1">
              <a:spcBef>
                <a:spcPct val="20000"/>
              </a:spcBef>
              <a:spcAft>
                <a:spcPct val="0"/>
              </a:spcAft>
              <a:buChar char="»"/>
              <a:defRPr sz="2000">
                <a:solidFill>
                  <a:schemeClr val="bg1"/>
                </a:solidFill>
                <a:latin typeface="+mn-lt"/>
                <a:cs typeface="+mn-cs"/>
              </a:defRPr>
            </a:lvl9pPr>
          </a:lstStyle>
          <a:p>
            <a:pPr marL="0" indent="0" algn="ctr" eaLnBrk="0" hangingPunct="0">
              <a:spcBef>
                <a:spcPct val="0"/>
              </a:spcBef>
              <a:buFontTx/>
              <a:buNone/>
              <a:defRPr/>
            </a:pPr>
            <a:r>
              <a:rPr lang="en-US" sz="4000" u="sng" kern="0" spc="-100" smtClean="0">
                <a:solidFill>
                  <a:srgbClr val="FF0000"/>
                </a:solidFill>
                <a:ea typeface="ヒラギノ角ゴ Pro W3"/>
              </a:rPr>
              <a:t>Close Activity and Process CE</a:t>
            </a:r>
            <a:endParaRPr lang="en-US" sz="4000" u="sng" kern="0" spc="-100" dirty="0">
              <a:solidFill>
                <a:srgbClr val="FF0000"/>
              </a:solidFill>
              <a:ea typeface="ヒラギノ角ゴ Pro W3"/>
            </a:endParaRPr>
          </a:p>
        </p:txBody>
      </p:sp>
    </p:spTree>
    <p:extLst>
      <p:ext uri="{BB962C8B-B14F-4D97-AF65-F5344CB8AC3E}">
        <p14:creationId xmlns:p14="http://schemas.microsoft.com/office/powerpoint/2010/main" val="3980022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ASPOLLED" val="C7A4ABC73AE6488E8CF1A0E3C26DA0CA"/>
  <p:tag name="TPVERSION" val="5"/>
  <p:tag name="TPFULLVERSION" val="5.3.1.3337"/>
  <p:tag name="PPTVERSION" val="14"/>
  <p:tag name="TPOS" val="2"/>
</p:tagLst>
</file>

<file path=ppt/tags/tag10.xml><?xml version="1.0" encoding="utf-8"?>
<p:tagLst xmlns:a="http://schemas.openxmlformats.org/drawingml/2006/main" xmlns:r="http://schemas.openxmlformats.org/officeDocument/2006/relationships" xmlns:p="http://schemas.openxmlformats.org/presentationml/2006/main">
  <p:tag name="TYPE" val="MultiChoiceSlide"/>
  <p:tag name="RESULTS" val="Succinylcholine (SDC) is the “safest” agent for a rapid sequence induction (RSI) for a “full stomach”? Rather than 1.2 mg/kg rocuronium[;crlf;]5[;]30[;]5[;]False[;]3[;][;crlf;]1.6[;]2[;]0.489897948556636[;]0.24[;crlf;]2[;]-1[;]Yes1[;]Yes[;][;crlf;]3[;]1[;]No2[;]No[;]"/>
  <p:tag name="HASRESULTS" val="False"/>
  <p:tag name="TPQUESTIONXML" val="﻿&lt;?xml version=&quot;1.0&quot; encoding=&quot;utf-8&quot;?&gt;&#10;&lt;questionlist&gt;&#10;    &lt;properties&gt;&#10;        &lt;guid&gt;936116FC95F040509B643E9087ED6001&lt;/guid&gt;&#10;        &lt;description /&gt;&#10;        &lt;date&gt;11/17/2016 5:09:01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showresults&gt;True&lt;/showresults&gt;&#10;        &lt;countdowntime&gt;30&lt;/countdowntime&gt;&#10;        &lt;responsegrid&gt;0&lt;/responsegrid&gt;&#10;    &lt;/questionlisttemplate&gt;&#10;    &lt;questions&gt;&#10;        &lt;multichoice&gt;&#10;            &lt;guid&gt;FDBD111584624D28A69E8CA176D00927&lt;/guid&gt;&#10;            &lt;repollguid&gt;E5C4D435C3F740B1A538EEC33FFE5147&lt;/repollguid&gt;&#10;            &lt;sourceid&gt;9FA85182AECD4BA98D3A8D804230006D&lt;/sourceid&gt;&#10;            &lt;questiontext&gt;Succinylcholine (SDC) is the “safest” agent for a rapid sequence induction (RSI) for a “full stomach”? Rather than 1.2 mg/kg rocuronium&lt;/questiontext&gt;&#10;            &lt;showresults&gt;True&lt;/showresults&gt;&#10;            &lt;responsegrid&gt;0&lt;/responsegrid&gt;&#10;            &lt;countdowntimer&gt;False&lt;/countdowntimer&gt;&#10;            &lt;countdowntime&gt;30&lt;/countdowntime&gt;&#10;            &lt;correctvalue&gt;1&lt;/correctvalue&gt;&#10;            &lt;incorrectvalue&gt;0&lt;/incorrectvalue&gt;&#10;            &lt;responselimit&gt;1&lt;/responselimit&gt;&#10;            &lt;bulletstyle&gt;3&lt;/bulletstyle&gt;&#10;            &lt;correctanswerindicator&gt;True&lt;/correctanswerindicator&gt;&#10;            &lt;answers&gt;&#10;                &lt;answer&gt;&#10;                    &lt;guid&gt;036A55B5C46B4C42866C35220BA06F38&lt;/guid&gt;&#10;                    &lt;answertext&gt;Yes&lt;/answertext&gt;&#10;                    &lt;valuetype&gt;-1&lt;/valuetype&gt;&#10;                &lt;/answer&gt;&#10;                &lt;answer&gt;&#10;                    &lt;guid&gt;C028A11087A847CEBCD255E20B6C7166&lt;/guid&gt;&#10;                    &lt;answertext&gt;No&lt;/answertext&gt;&#10;                    &lt;valuetype&gt;1&lt;/valuetype&gt;&#10;                &lt;/answer&gt;&#10;            &lt;/answers&gt;&#10;        &lt;/multichoice&gt;&#10;    &lt;/questions&gt;&#10;&lt;/questionlist&gt;"/>
  <p:tag name="LIVECHARTING" val="False"/>
  <p:tag name="AUTOOPENPOLL" val="True"/>
  <p:tag name="AUTOFORMATCHART" val="True"/>
</p:tagLst>
</file>

<file path=ppt/tags/tag11.xml><?xml version="1.0" encoding="utf-8"?>
<p:tagLst xmlns:a="http://schemas.openxmlformats.org/drawingml/2006/main" xmlns:r="http://schemas.openxmlformats.org/officeDocument/2006/relationships" xmlns:p="http://schemas.openxmlformats.org/presentationml/2006/main">
  <p:tag name="ZEROBASED" val="False"/>
</p:tagLst>
</file>

<file path=ppt/tags/tag12.xml><?xml version="1.0" encoding="utf-8"?>
<p:tagLst xmlns:a="http://schemas.openxmlformats.org/drawingml/2006/main" xmlns:r="http://schemas.openxmlformats.org/officeDocument/2006/relationships" xmlns:p="http://schemas.openxmlformats.org/presentationml/2006/main">
  <p:tag name="TYPE" val="MultiChoiceSlide"/>
  <p:tag name="RESULTS" val="Time for a DecisionWhich drug would you suggest?[;crlf;]1[;]30[;]1[;]False[;]0[;][;crlf;]2[;]2[;]0[;]0[;crlf;]0[;]0[;]Succinylcholine1[;]Succinylcholine[;][;crlf;]1[;]0[;]Rocuronium (1.2 mg/kg)2[;]Rocuronium (1.2 mg/kg)[;]"/>
  <p:tag name="HASRESULTS" val="False"/>
  <p:tag name="TPQUESTIONXML" val="﻿&lt;?xml version=&quot;1.0&quot; encoding=&quot;utf-8&quot;?&gt;&#10;&lt;questionlist&gt;&#10;    &lt;properties&gt;&#10;        &lt;guid&gt;19B5DA2B124D423EB0D44103D00BE493&lt;/guid&gt;&#10;        &lt;description /&gt;&#10;        &lt;date&gt;11/17/2016 5:33:25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showresults&gt;True&lt;/showresults&gt;&#10;        &lt;countdowntime&gt;30&lt;/countdowntime&gt;&#10;        &lt;responsegrid&gt;0&lt;/responsegrid&gt;&#10;    &lt;/questionlisttemplate&gt;&#10;    &lt;questions&gt;&#10;        &lt;multichoice&gt;&#10;            &lt;guid&gt;5005D93CD358443FA9170F8E9AC9AA88&lt;/guid&gt;&#10;            &lt;repollguid&gt;FA0FCCEF1C804E12A310396CA62AEBB7&lt;/repollguid&gt;&#10;            &lt;sourceid&gt;ED7591DB75564477A8B11C1A382FB0BA&lt;/sourceid&gt;&#10;            &lt;questiontext&gt;Time for a DecisionWhich drug would you suggest?&lt;/questiontext&gt;&#10;            &lt;showresults&gt;True&lt;/showresults&gt;&#10;            &lt;responsegrid&gt;0&lt;/responsegrid&gt;&#10;            &lt;countdowntimer&gt;False&lt;/countdowntimer&gt;&#10;            &lt;countdowntime&gt;30&lt;/countdowntime&gt;&#10;            &lt;correctvalue&gt;1&lt;/correctvalue&gt;&#10;            &lt;incorrectvalue&gt;0&lt;/incorrectvalue&gt;&#10;            &lt;responselimit&gt;1&lt;/responselimit&gt;&#10;            &lt;bulletstyle&gt;3&lt;/bulletstyle&gt;&#10;            &lt;correctanswerindicator&gt;True&lt;/correctanswerindicator&gt;&#10;            &lt;answers&gt;&#10;                &lt;answer&gt;&#10;                    &lt;guid&gt;F2D35D5B5D704A30A256D2D7542E5860&lt;/guid&gt;&#10;                    &lt;answertext&gt;Succinylcholine&lt;/answertext&gt;&#10;                    &lt;valuetype&gt;0&lt;/valuetype&gt;&#10;                &lt;/answer&gt;&#10;                &lt;answer&gt;&#10;                    &lt;guid&gt;ADDA8CE6EFFD43C0BE3F591031B0D8F8&lt;/guid&gt;&#10;                    &lt;answertext&gt;Rocuronium (1.2 mg/kg)&lt;/answertext&gt;&#10;                    &lt;valuetype&gt;0&lt;/valuetype&gt;&#10;                &lt;/answer&gt;&#10;            &lt;/answers&gt;&#10;        &lt;/multichoice&gt;&#10;    &lt;/questions&gt;&#10;&lt;/questionlist&gt;"/>
  <p:tag name="LIVECHARTING" val="False"/>
  <p:tag name="AUTOOPENPOLL" val="True"/>
  <p:tag name="AUTOFORMATCHART" val="True"/>
</p:tagLst>
</file>

<file path=ppt/tags/tag13.xml><?xml version="1.0" encoding="utf-8"?>
<p:tagLst xmlns:a="http://schemas.openxmlformats.org/drawingml/2006/main" xmlns:r="http://schemas.openxmlformats.org/officeDocument/2006/relationships" xmlns:p="http://schemas.openxmlformats.org/presentationml/2006/main">
  <p:tag name="ZEROBASED" val="False"/>
</p:tagLst>
</file>

<file path=ppt/tags/tag14.xml><?xml version="1.0" encoding="utf-8"?>
<p:tagLst xmlns:a="http://schemas.openxmlformats.org/drawingml/2006/main" xmlns:r="http://schemas.openxmlformats.org/officeDocument/2006/relationships" xmlns:p="http://schemas.openxmlformats.org/presentationml/2006/main">
  <p:tag name="TYPE" val="MultiChoiceSlide"/>
  <p:tag name="RESULTS" val="What were the patient’s risk factors for PONV with reversal?[;crlf;]16[;]30[;]16[;]False[;]7[;][;crlf;]3.1875[;]3[;]1.23585749583032[;]1.52734375[;crlf;]2[;]1[;]Female gender1[;]Female gender[;][;crlf;]2[;]1[;]History of PONV2[;]History of PONV[;][;crlf;]6[;]-1[;]Smoking history3[;]Smoking history[;][;crlf;]3[;]1[;]Postop opioids4[;]Postop opioids[;][;crlf;]3[;]-1[;]Young age5[;]Young age[;]"/>
  <p:tag name="HASRESULTS" val="False"/>
  <p:tag name="LIVECHARTING" val="False"/>
  <p:tag name="TPQUESTIONXML" val="﻿&lt;?xml version=&quot;1.0&quot; encoding=&quot;utf-8&quot;?&gt;&#10;&lt;questionlist&gt;&#10;    &lt;properties&gt;&#10;        &lt;guid&gt;D06963874A454AD8BFDA72BDF3B1903E&lt;/guid&gt;&#10;        &lt;description /&gt;&#10;        &lt;date&gt;11/17/2016 5:38:50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showresults&gt;True&lt;/showresults&gt;&#10;        &lt;countdowntime&gt;30&lt;/countdowntime&gt;&#10;        &lt;responsegrid&gt;0&lt;/responsegrid&gt;&#10;    &lt;/questionlisttemplate&gt;&#10;    &lt;questions&gt;&#10;        &lt;multichoice&gt;&#10;            &lt;guid&gt;1FB991E8A2064AF994E2614CB10EF037&lt;/guid&gt;&#10;            &lt;repollguid&gt;1FBA6DC289FB488EB04C901CFEC35695&lt;/repollguid&gt;&#10;            &lt;sourceid&gt;8C3527960DBB43AA9824BF69C04FF468&lt;/sourceid&gt;&#10;            &lt;questiontext&gt;What were the patient’s risk factors for PONV with reversal?&lt;/questiontext&gt;&#10;            &lt;showresults&gt;True&lt;/showresults&gt;&#10;            &lt;responsegrid&gt;0&lt;/responsegrid&gt;&#10;            &lt;countdowntimer&gt;False&lt;/countdowntimer&gt;&#10;            &lt;countdowntime&gt;30&lt;/countdowntime&gt;&#10;            &lt;correctvalue&gt;1&lt;/correctvalue&gt;&#10;            &lt;incorrectvalue&gt;0&lt;/incorrectvalue&gt;&#10;            &lt;responselimit&gt;1&lt;/responselimit&gt;&#10;            &lt;bulletstyle&gt;3&lt;/bulletstyle&gt;&#10;            &lt;correctanswerindicator&gt;True&lt;/correctanswerindicator&gt;&#10;            &lt;answers&gt;&#10;                &lt;answer&gt;&#10;                    &lt;guid&gt;5393EC8EEB7E464FB39A15A43934B2CC&lt;/guid&gt;&#10;                    &lt;answertext&gt;Female gender &lt;/answertext&gt;&#10;                    &lt;valuetype&gt;1&lt;/valuetype&gt;&#10;                &lt;/answer&gt;&#10;                &lt;answer&gt;&#10;                    &lt;guid&gt;69433C16F23A4A2BA0CD1A1C2150E565&lt;/guid&gt;&#10;                    &lt;answertext&gt;History of PONV &lt;/answertext&gt;&#10;                    &lt;valuetype&gt;1&lt;/valuetype&gt;&#10;                &lt;/answer&gt;&#10;                &lt;answer&gt;&#10;                    &lt;guid&gt;76BEE9099FB641F1AD2B57493DB328AC&lt;/guid&gt;&#10;                    &lt;answertext&gt;Smoking history &lt;/answertext&gt;&#10;                    &lt;valuetype&gt;-1&lt;/valuetype&gt;&#10;                &lt;/answer&gt;&#10;                &lt;answer&gt;&#10;                    &lt;guid&gt;0C92EB8A00624941B2B946EF61335C72&lt;/guid&gt;&#10;                    &lt;answertext&gt;Postop opioids &lt;/answertext&gt;&#10;                    &lt;valuetype&gt;1&lt;/valuetype&gt;&#10;                &lt;/answer&gt;&#10;                &lt;answer&gt;&#10;                    &lt;guid&gt;9439E71A25C54E2782467FE33D70C770&lt;/guid&gt;&#10;                    &lt;answertext&gt;Young age&lt;/answertext&gt;&#10;                    &lt;valuetype&gt;-1&lt;/valuetype&gt;&#10;                &lt;/answer&gt;&#10;            &lt;/answers&gt;&#10;        &lt;/multichoice&gt;&#10;    &lt;/questions&gt;&#10;&lt;/questionlist&gt;"/>
  <p:tag name="AUTOOPENPOLL" val="True"/>
  <p:tag name="AUTOFORMATCHART" val="True"/>
</p:tagLst>
</file>

<file path=ppt/tags/tag15.xml><?xml version="1.0" encoding="utf-8"?>
<p:tagLst xmlns:a="http://schemas.openxmlformats.org/drawingml/2006/main" xmlns:r="http://schemas.openxmlformats.org/officeDocument/2006/relationships" xmlns:p="http://schemas.openxmlformats.org/presentationml/2006/main">
  <p:tag name="ZEROBASED" val="False"/>
</p:tagLst>
</file>

<file path=ppt/tags/tag16.xml><?xml version="1.0" encoding="utf-8"?>
<p:tagLst xmlns:a="http://schemas.openxmlformats.org/drawingml/2006/main" xmlns:r="http://schemas.openxmlformats.org/officeDocument/2006/relationships" xmlns:p="http://schemas.openxmlformats.org/presentationml/2006/main">
  <p:tag name="TYPE" val="MultiChoiceSlide"/>
  <p:tag name="RESULTS" val="Which of the following pharmacological prophylaxis measures should not have been considered?[;crlf;]11[;]30[;]11[;]False[;]3[;][;crlf;]3.18181818181818[;]3[;]0.833195580901062[;]0.694214876033058[;crlf;]0[;]-1[;]Ondansetron1[;]Ondansetron[;][;crlf;]3[;]-1[;]Haloperidol2[;]Haloperidol[;][;crlf;]3[;]1[;]Aprepitant3[;]Aprepitant[;][;crlf;]5[;]-1[;]Propofol4[;]Propofol[;]"/>
  <p:tag name="HASRESULTS" val="False"/>
  <p:tag name="LIVECHARTING" val="False"/>
  <p:tag name="TPQUESTIONXML" val="﻿&lt;?xml version=&quot;1.0&quot; encoding=&quot;utf-8&quot;?&gt;&#10;&lt;questionlist&gt;&#10;    &lt;properties&gt;&#10;        &lt;guid&gt;80B25A2EB2004102AC2B91DFD416BE4D&lt;/guid&gt;&#10;        &lt;description /&gt;&#10;        &lt;date&gt;11/17/2016 6:02:58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showresults&gt;True&lt;/showresults&gt;&#10;        &lt;countdowntime&gt;30&lt;/countdowntime&gt;&#10;        &lt;responsegrid&gt;0&lt;/responsegrid&gt;&#10;    &lt;/questionlisttemplate&gt;&#10;    &lt;questions&gt;&#10;        &lt;multichoice&gt;&#10;            &lt;guid&gt;AEE89A9AA1504ED999ED0A47818D8CA7&lt;/guid&gt;&#10;            &lt;repollguid&gt;FB7E78ABABEB451FB2C8A517EB248D06&lt;/repollguid&gt;&#10;            &lt;sourceid&gt;A3E3D0B4B60C43049774F87AFC5AC145&lt;/sourceid&gt;&#10;            &lt;questiontext&gt;Which of the following pharmacological prophylaxis measures should not have been considered?&lt;/questiontext&gt;&#10;            &lt;showresults&gt;True&lt;/showresults&gt;&#10;            &lt;responsegrid&gt;0&lt;/responsegrid&gt;&#10;            &lt;countdowntimer&gt;False&lt;/countdowntimer&gt;&#10;            &lt;countdowntime&gt;30&lt;/countdowntime&gt;&#10;            &lt;correctvalue&gt;1&lt;/correctvalue&gt;&#10;            &lt;incorrectvalue&gt;0&lt;/incorrectvalue&gt;&#10;            &lt;responselimit&gt;1&lt;/responselimit&gt;&#10;            &lt;bulletstyle&gt;3&lt;/bulletstyle&gt;&#10;            &lt;correctanswerindicator&gt;True&lt;/correctanswerindicator&gt;&#10;            &lt;answers&gt;&#10;                &lt;answer&gt;&#10;                    &lt;guid&gt;5256AE9AB2FF4E5DB3E8B097CB69BB89&lt;/guid&gt;&#10;                    &lt;answertext&gt;Ondansetron&lt;/answertext&gt;&#10;                    &lt;valuetype&gt;-1&lt;/valuetype&gt;&#10;                &lt;/answer&gt;&#10;                &lt;answer&gt;&#10;                    &lt;guid&gt;B5651CE079B3497580860E9FDD540D6D&lt;/guid&gt;&#10;                    &lt;answertext&gt;Haloperidol&lt;/answertext&gt;&#10;                    &lt;valuetype&gt;-1&lt;/valuetype&gt;&#10;                &lt;/answer&gt;&#10;                &lt;answer&gt;&#10;                    &lt;guid&gt;3B1B683258ED40A68EB9E5DC1C214822&lt;/guid&gt;&#10;                    &lt;answertext&gt;Aprepitant&lt;/answertext&gt;&#10;                    &lt;valuetype&gt;1&lt;/valuetype&gt;&#10;                &lt;/answer&gt;&#10;                &lt;answer&gt;&#10;                    &lt;guid&gt;4440ACA0D0E248B786EE72ABCE38A6B5&lt;/guid&gt;&#10;                    &lt;answertext&gt;Propofol&lt;/answertext&gt;&#10;                    &lt;valuetype&gt;-1&lt;/valuetype&gt;&#10;                &lt;/answer&gt;&#10;            &lt;/answers&gt;&#10;        &lt;/multichoice&gt;&#10;    &lt;/questions&gt;&#10;&lt;/questionlist&gt;"/>
  <p:tag name="AUTOOPENPOLL" val="True"/>
  <p:tag name="AUTOFORMATCHART" val="True"/>
</p:tagLst>
</file>

<file path=ppt/tags/tag17.xml><?xml version="1.0" encoding="utf-8"?>
<p:tagLst xmlns:a="http://schemas.openxmlformats.org/drawingml/2006/main" xmlns:r="http://schemas.openxmlformats.org/officeDocument/2006/relationships" xmlns:p="http://schemas.openxmlformats.org/presentationml/2006/main">
  <p:tag name="ZEROBASED" val="False"/>
</p:tagLst>
</file>

<file path=ppt/tags/tag18.xml><?xml version="1.0" encoding="utf-8"?>
<p:tagLst xmlns:a="http://schemas.openxmlformats.org/drawingml/2006/main" xmlns:r="http://schemas.openxmlformats.org/officeDocument/2006/relationships" xmlns:p="http://schemas.openxmlformats.org/presentationml/2006/main">
  <p:tag name="TYPE" val="MultiChoiceSlide"/>
  <p:tag name="RESULTS" val="Despite full reversal with current methods for neuromuscular blockade reversal and a train of four &gt;0.9 postoperative residual block may still occur.[;crlf;]7[;]30[;]7[;]False[;]3[;][;crlf;]1.57142857142857[;]2[;]0.494871659305394[;]0.244897959183673[;crlf;]3[;]1[;]True1[;]True[;][;crlf;]4[;]-1[;]False2[;]False[;]"/>
  <p:tag name="HASRESULTS" val="False"/>
  <p:tag name="LIVECHARTING" val="False"/>
  <p:tag name="TPQUESTIONXML" val="﻿&lt;?xml version=&quot;1.0&quot; encoding=&quot;utf-8&quot;?&gt;&#10;&lt;questionlist&gt;&#10;    &lt;properties&gt;&#10;        &lt;guid&gt;1DCAB9D8EAD5494A8B2DD143A2355A5C&lt;/guid&gt;&#10;        &lt;description /&gt;&#10;        &lt;date&gt;11/17/2016 6:07:16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showresults&gt;True&lt;/showresults&gt;&#10;        &lt;countdowntime&gt;30&lt;/countdowntime&gt;&#10;        &lt;responsegrid&gt;0&lt;/responsegrid&gt;&#10;    &lt;/questionlisttemplate&gt;&#10;    &lt;questions&gt;&#10;        &lt;multichoice&gt;&#10;            &lt;guid&gt;3A29579C68664F8B9099A36C4CF3825C&lt;/guid&gt;&#10;            &lt;repollguid&gt;CE0852F8D3384797BB227EA85A5E3601&lt;/repollguid&gt;&#10;            &lt;sourceid&gt;CC8E21DAB28B4770A54BC0DD069FA9B5&lt;/sourceid&gt;&#10;            &lt;questiontext&gt;Despite full reversal with current methods for neuromuscular blockade reversal and a train of four &amp;gt;0.9 postoperative residual block may still occur.&lt;/questiontext&gt;&#10;            &lt;showresults&gt;True&lt;/showresults&gt;&#10;            &lt;responsegrid&gt;0&lt;/responsegrid&gt;&#10;            &lt;countdowntimer&gt;False&lt;/countdowntimer&gt;&#10;            &lt;countdowntime&gt;30&lt;/countdowntime&gt;&#10;            &lt;correctvalue&gt;1&lt;/correctvalue&gt;&#10;            &lt;incorrectvalue&gt;0&lt;/incorrectvalue&gt;&#10;            &lt;responselimit&gt;1&lt;/responselimit&gt;&#10;            &lt;bulletstyle&gt;3&lt;/bulletstyle&gt;&#10;            &lt;correctanswerindicator&gt;True&lt;/correctanswerindicator&gt;&#10;            &lt;answers&gt;&#10;                &lt;answer&gt;&#10;                    &lt;guid&gt;51781E898E774115BE72A896E868EDA9&lt;/guid&gt;&#10;                    &lt;answertext&gt;True&lt;/answertext&gt;&#10;                    &lt;valuetype&gt;1&lt;/valuetype&gt;&#10;                &lt;/answer&gt;&#10;                &lt;answer&gt;&#10;                    &lt;guid&gt;925A744A656347A0BF75610522A220C7&lt;/guid&gt;&#10;                    &lt;answertext&gt;False&lt;/answertext&gt;&#10;                    &lt;valuetype&gt;-1&lt;/valuetype&gt;&#10;                &lt;/answer&gt;&#10;            &lt;/answers&gt;&#10;        &lt;/multichoice&gt;&#10;    &lt;/questions&gt;&#10;&lt;/questionlist&gt;"/>
  <p:tag name="AUTOOPENPOLL" val="True"/>
  <p:tag name="AUTOFORMATCHART" val="True"/>
</p:tagLst>
</file>

<file path=ppt/tags/tag19.xml><?xml version="1.0" encoding="utf-8"?>
<p:tagLst xmlns:a="http://schemas.openxmlformats.org/drawingml/2006/main" xmlns:r="http://schemas.openxmlformats.org/officeDocument/2006/relationships" xmlns:p="http://schemas.openxmlformats.org/presentationml/2006/main">
  <p:tag name="ZEROBASED" val="False"/>
</p:tagLst>
</file>

<file path=ppt/tags/tag2.xml><?xml version="1.0" encoding="utf-8"?>
<p:tagLst xmlns:a="http://schemas.openxmlformats.org/drawingml/2006/main" xmlns:r="http://schemas.openxmlformats.org/officeDocument/2006/relationships" xmlns:p="http://schemas.openxmlformats.org/presentationml/2006/main">
  <p:tag name="TYPE" val="MultiChoiceSlide"/>
  <p:tag name="RESULTS" val="Are you involved in operating room (OR) medications?[;crlf;]23[;]30[;]23[;]False[;]0[;][;crlf;]1.60869565217391[;]2[;]0.488042267840079[;]0.238185255198488[;crlf;]9[;]0[;]Yes1[;]Yes[;][;crlf;]14[;]0[;]No2[;]No[;]"/>
  <p:tag name="HASRESULTS" val="False"/>
  <p:tag name="TPQUESTIONXML" val="﻿&lt;?xml version=&quot;1.0&quot; encoding=&quot;utf-8&quot;?&gt;&#10;&lt;questionlist&gt;&#10;    &lt;properties&gt;&#10;        &lt;guid&gt;9EF99F8AAF6E408C9E376E94F68072AC&lt;/guid&gt;&#10;        &lt;description /&gt;&#10;        &lt;date&gt;11/17/2016 9:37:12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showresults&gt;True&lt;/showresults&gt;&#10;        &lt;countdowntime&gt;30&lt;/countdowntime&gt;&#10;        &lt;responsegrid&gt;0&lt;/responsegrid&gt;&#10;    &lt;/questionlisttemplate&gt;&#10;    &lt;questions&gt;&#10;        &lt;multichoice&gt;&#10;            &lt;guid&gt;456B279AA1FC4A90BC28F4178C797229&lt;/guid&gt;&#10;            &lt;repollguid&gt;04EE4E791B7A4381B8D5F3EE721B99FB&lt;/repollguid&gt;&#10;            &lt;sourceid&gt;ED1E280D728C4CD0998A21C566719396&lt;/sourceid&gt;&#10;            &lt;questiontext&gt;Are you involved in operating room (OR) medications?&lt;/questiontext&gt;&#10;            &lt;showresults&gt;True&lt;/showresults&gt;&#10;            &lt;responsegrid&gt;0&lt;/responsegrid&gt;&#10;            &lt;countdowntimer&gt;False&lt;/countdowntimer&gt;&#10;            &lt;countdowntime&gt;30&lt;/countdowntime&gt;&#10;            &lt;correctvalue&gt;1&lt;/correctvalue&gt;&#10;            &lt;incorrectvalue&gt;0&lt;/incorrectvalue&gt;&#10;            &lt;responselimit&gt;1&lt;/responselimit&gt;&#10;            &lt;bulletstyle&gt;3&lt;/bulletstyle&gt;&#10;            &lt;correctanswerindicator&gt;True&lt;/correctanswerindicator&gt;&#10;            &lt;answers&gt;&#10;                &lt;answer&gt;&#10;                    &lt;guid&gt;C0765435AA914782ABEEF8A80764D957&lt;/guid&gt;&#10;                    &lt;answertext&gt;Yes &lt;/answertext&gt;&#10;                    &lt;valuetype&gt;0&lt;/valuetype&gt;&#10;                &lt;/answer&gt;&#10;                &lt;answer&gt;&#10;                    &lt;guid&gt;2BEC0ACC7F5F4FB5A0718819B8A1809A&lt;/guid&gt;&#10;                    &lt;answertext&gt;No&lt;/answertext&gt;&#10;                    &lt;valuetype&gt;0&lt;/valuetype&gt;&#10;                &lt;/answer&gt;&#10;            &lt;/answers&gt;&#10;        &lt;/multichoice&gt;&#10;    &lt;/questions&gt;&#10;&lt;/questionlist&gt;"/>
  <p:tag name="LIVECHARTING" val="False"/>
  <p:tag name="AUTOOPENPOLL" val="True"/>
  <p:tag name="AUTOFORMATCHART" val="True"/>
</p:tagLst>
</file>

<file path=ppt/tags/tag20.xml><?xml version="1.0" encoding="utf-8"?>
<p:tagLst xmlns:a="http://schemas.openxmlformats.org/drawingml/2006/main" xmlns:r="http://schemas.openxmlformats.org/officeDocument/2006/relationships" xmlns:p="http://schemas.openxmlformats.org/presentationml/2006/main">
  <p:tag name="TYPE" val="MultiChoiceSlide"/>
  <p:tag name="RESULTS" val="Risk factors in the patient included which of the following?[;crlf;]30[;]30[;]30[;]False[;]24[;][;crlf;]2.4[;]2.5[;]1.113552872566[;]1.24[;crlf;]9[;]1[;]ASA status1[;]ASA status[;][;crlf;]6[;]1[;]BMI2[;]BMI[;][;crlf;]9[;]1[;]Use of neuromuscular blockers3[;]Use of neuromuscular blockers[;][;crlf;]6[;]-1[;]Use of inhaled anesthetics4[;]Use of inhaled anesthetics[;]"/>
  <p:tag name="HASRESULTS" val="False"/>
  <p:tag name="TPQUESTIONXML" val="﻿&lt;?xml version=&quot;1.0&quot; encoding=&quot;utf-8&quot;?&gt;&#10;&lt;questionlist&gt;&#10;    &lt;properties&gt;&#10;        &lt;guid&gt;3A9EA9B7B9B942EBA04BC02C25BF1A0E&lt;/guid&gt;&#10;        &lt;description /&gt;&#10;        &lt;date&gt;11/17/2016 6:09:05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showresults&gt;True&lt;/showresults&gt;&#10;        &lt;countdowntime&gt;30&lt;/countdowntime&gt;&#10;        &lt;responsegrid&gt;0&lt;/responsegrid&gt;&#10;    &lt;/questionlisttemplate&gt;&#10;    &lt;questions&gt;&#10;        &lt;multichoice&gt;&#10;            &lt;guid&gt;64BA5FC07A2343EBAE9A88A1B44A9015&lt;/guid&gt;&#10;            &lt;repollguid&gt;14079E30568E4258A7A2DCD89F59F886&lt;/repollguid&gt;&#10;            &lt;sourceid&gt;75E25B3C94CD4F19B05B0F121F3F91BC&lt;/sourceid&gt;&#10;            &lt;questiontext&gt;Risk factors in the patient included which of the following?&lt;/questiontext&gt;&#10;            &lt;showresults&gt;True&lt;/showresults&gt;&#10;            &lt;responsegrid&gt;0&lt;/responsegrid&gt;&#10;            &lt;countdowntimer&gt;False&lt;/countdowntimer&gt;&#10;            &lt;countdowntime&gt;30&lt;/countdowntime&gt;&#10;            &lt;correctvalue&gt;1&lt;/correctvalue&gt;&#10;            &lt;incorrectvalue&gt;0&lt;/incorrectvalue&gt;&#10;            &lt;responselimit&gt;1&lt;/responselimit&gt;&#10;            &lt;bulletstyle&gt;3&lt;/bulletstyle&gt;&#10;            &lt;correctanswerindicator&gt;True&lt;/correctanswerindicator&gt;&#10;            &lt;answers&gt;&#10;                &lt;answer&gt;&#10;                    &lt;guid&gt;DC010444CC254A44B8612464ADB13334&lt;/guid&gt;&#10;                    &lt;answertext&gt;ASA status&lt;/answertext&gt;&#10;                    &lt;valuetype&gt;1&lt;/valuetype&gt;&#10;                &lt;/answer&gt;&#10;                &lt;answer&gt;&#10;                    &lt;guid&gt;0B9EB4BEF5A640D5B3E4513C2D3BA397&lt;/guid&gt;&#10;                    &lt;answertext&gt;BMI&lt;/answertext&gt;&#10;                    &lt;valuetype&gt;1&lt;/valuetype&gt;&#10;                &lt;/answer&gt;&#10;                &lt;answer&gt;&#10;                    &lt;guid&gt;2F8FD1B726A84A47B99137547E8CAD51&lt;/guid&gt;&#10;                    &lt;answertext&gt;Use of neuromuscular blockers&lt;/answertext&gt;&#10;                    &lt;valuetype&gt;1&lt;/valuetype&gt;&#10;                &lt;/answer&gt;&#10;                &lt;answer&gt;&#10;                    &lt;guid&gt;C4753ED13F974F23802145B5337A40FA&lt;/guid&gt;&#10;                    &lt;answertext&gt;Use of inhaled anesthetics&lt;/answertext&gt;&#10;                    &lt;valuetype&gt;-1&lt;/valuetype&gt;&#10;                &lt;/answer&gt;&#10;            &lt;/answers&gt;&#10;        &lt;/multichoice&gt;&#10;    &lt;/questions&gt;&#10;&lt;/questionlist&gt;"/>
  <p:tag name="LIVECHARTING" val="False"/>
  <p:tag name="AUTOOPENPOLL" val="True"/>
  <p:tag name="AUTOFORMATCHART" val="True"/>
</p:tagLst>
</file>

<file path=ppt/tags/tag21.xml><?xml version="1.0" encoding="utf-8"?>
<p:tagLst xmlns:a="http://schemas.openxmlformats.org/drawingml/2006/main" xmlns:r="http://schemas.openxmlformats.org/officeDocument/2006/relationships" xmlns:p="http://schemas.openxmlformats.org/presentationml/2006/main">
  <p:tag name="ZEROBASED" val="False"/>
</p:tagLst>
</file>

<file path=ppt/tags/tag3.xml><?xml version="1.0" encoding="utf-8"?>
<p:tagLst xmlns:a="http://schemas.openxmlformats.org/drawingml/2006/main" xmlns:r="http://schemas.openxmlformats.org/officeDocument/2006/relationships" xmlns:p="http://schemas.openxmlformats.org/presentationml/2006/main">
  <p:tag name="ZEROBASED" val="False"/>
</p:tagLst>
</file>

<file path=ppt/tags/tag4.xml><?xml version="1.0" encoding="utf-8"?>
<p:tagLst xmlns:a="http://schemas.openxmlformats.org/drawingml/2006/main" xmlns:r="http://schemas.openxmlformats.org/officeDocument/2006/relationships" xmlns:p="http://schemas.openxmlformats.org/presentationml/2006/main">
  <p:tag name="TYPE" val="MultiChoiceSlide"/>
  <p:tag name="RESULTS" val="In current clinical practice, how often is the train-of-four (TOF) monitor used routinely?[;crlf;]14[;]30[;]14[;]False[;]2[;][;crlf;]2.85714285714286[;]3[;]0.989743318610787[;]0.979591836734694[;crlf;]2[;]-1[;]5%1[;]5%[;][;crlf;]2[;]1[;]10%2[;]10%[;][;crlf;]6[;]-1[;]50%3[;]50%[;][;crlf;]4[;]-1[;]100%4[;]100%[;]"/>
  <p:tag name="HASRESULTS" val="False"/>
  <p:tag name="TPQUESTIONXML" val="﻿&lt;?xml version=&quot;1.0&quot; encoding=&quot;utf-8&quot;?&gt;&#10;&lt;questionlist&gt;&#10;    &lt;properties&gt;&#10;        &lt;guid&gt;00D4A5C2437448BC9AA73309674A08F8&lt;/guid&gt;&#10;        &lt;description /&gt;&#10;        &lt;date&gt;11/17/2016 9:53:02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showresults&gt;True&lt;/showresults&gt;&#10;        &lt;countdowntime&gt;30&lt;/countdowntime&gt;&#10;        &lt;responsegrid&gt;0&lt;/responsegrid&gt;&#10;    &lt;/questionlisttemplate&gt;&#10;    &lt;questions&gt;&#10;        &lt;multichoice&gt;&#10;            &lt;guid&gt;B8AE5CF004194B86B21983E23A04EF4C&lt;/guid&gt;&#10;            &lt;repollguid&gt;B26F528AC6CC4235ADED89F3D92A9628&lt;/repollguid&gt;&#10;            &lt;sourceid&gt;850993325951494AA80C7E5324690583&lt;/sourceid&gt;&#10;            &lt;questiontext&gt;In current clinical practice, how often is the train-of-four (TOF) monitor used routinely?&lt;/questiontext&gt;&#10;            &lt;showresults&gt;True&lt;/showresults&gt;&#10;            &lt;responsegrid&gt;0&lt;/responsegrid&gt;&#10;            &lt;countdowntimer&gt;False&lt;/countdowntimer&gt;&#10;            &lt;countdowntime&gt;30&lt;/countdowntime&gt;&#10;            &lt;correctvalue&gt;1&lt;/correctvalue&gt;&#10;            &lt;incorrectvalue&gt;0&lt;/incorrectvalue&gt;&#10;            &lt;responselimit&gt;1&lt;/responselimit&gt;&#10;            &lt;bulletstyle&gt;3&lt;/bulletstyle&gt;&#10;            &lt;correctanswerindicator&gt;True&lt;/correctanswerindicator&gt;&#10;            &lt;answers&gt;&#10;                &lt;answer&gt;&#10;                    &lt;guid&gt;2F947CACDF1C4C038083377FAEEAEE05&lt;/guid&gt;&#10;                    &lt;answertext&gt;5%&lt;/answertext&gt;&#10;                    &lt;valuetype&gt;-1&lt;/valuetype&gt;&#10;                &lt;/answer&gt;&#10;                &lt;answer&gt;&#10;                    &lt;guid&gt;D4A6CD713CAF4348B51A4F822BD6DE42&lt;/guid&gt;&#10;                    &lt;answertext&gt;10%&lt;/answertext&gt;&#10;                    &lt;valuetype&gt;1&lt;/valuetype&gt;&#10;                &lt;/answer&gt;&#10;                &lt;answer&gt;&#10;                    &lt;guid&gt;98ED131BF3B54AD594E7567CC90904BA&lt;/guid&gt;&#10;                    &lt;answertext&gt;50%&lt;/answertext&gt;&#10;                    &lt;valuetype&gt;-1&lt;/valuetype&gt;&#10;                &lt;/answer&gt;&#10;                &lt;answer&gt;&#10;                    &lt;guid&gt;0C950F0BD7D941E8A1191108E154F2D2&lt;/guid&gt;&#10;                    &lt;answertext&gt;100%&lt;/answertext&gt;&#10;                    &lt;valuetype&gt;-1&lt;/valuetype&gt;&#10;                &lt;/answer&gt;&#10;            &lt;/answers&gt;&#10;        &lt;/multichoice&gt;&#10;    &lt;/questions&gt;&#10;&lt;/questionlist&gt;"/>
  <p:tag name="LIVECHARTING" val="False"/>
  <p:tag name="AUTOOPENPOLL" val="True"/>
  <p:tag name="AUTOFORMATCHART" val="True"/>
</p:tagLst>
</file>

<file path=ppt/tags/tag5.xml><?xml version="1.0" encoding="utf-8"?>
<p:tagLst xmlns:a="http://schemas.openxmlformats.org/drawingml/2006/main" xmlns:r="http://schemas.openxmlformats.org/officeDocument/2006/relationships" xmlns:p="http://schemas.openxmlformats.org/presentationml/2006/main">
  <p:tag name="ZEROBASED" val="False"/>
</p:tagLst>
</file>

<file path=ppt/tags/tag6.xml><?xml version="1.0" encoding="utf-8"?>
<p:tagLst xmlns:a="http://schemas.openxmlformats.org/drawingml/2006/main" xmlns:r="http://schemas.openxmlformats.org/officeDocument/2006/relationships" xmlns:p="http://schemas.openxmlformats.org/presentationml/2006/main">
  <p:tag name="TYPE" val="MultiChoiceSlide"/>
  <p:tag name="RESULTS" val="When is a patient considered “fully reversed” after use of a NMB agent?[;crlf;]25[;]30[;]25[;]False[;]8[;][;crlf;]1.92[;]2[;]0.844748483277715[;]0.7136[;crlf;]10[;]-1[;]When they can squeeze your hand1[;]When they can squeeze your hand[;][;crlf;]7[;]-1[;]When you can feel four twitches on the TOF monitor2[;]When you can feel four twitches on the TOF monitor[;][;crlf;]8[;]1[;]When the TOF ratio is &gt;0.9%3[;]When the TOF ratio is &gt;0.9%[;]"/>
  <p:tag name="HASRESULTS" val="False"/>
  <p:tag name="TPQUESTIONXML" val="﻿&lt;?xml version=&quot;1.0&quot; encoding=&quot;utf-8&quot;?&gt;&#10;&lt;questionlist&gt;&#10;    &lt;properties&gt;&#10;        &lt;guid&gt;21FDD84390B046C2BECDC6E2C48FFE6C&lt;/guid&gt;&#10;        &lt;description /&gt;&#10;        &lt;date&gt;11/17/2016 9:55:20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showresults&gt;True&lt;/showresults&gt;&#10;        &lt;countdowntime&gt;30&lt;/countdowntime&gt;&#10;        &lt;responsegrid&gt;0&lt;/responsegrid&gt;&#10;    &lt;/questionlisttemplate&gt;&#10;    &lt;questions&gt;&#10;        &lt;multichoice&gt;&#10;            &lt;guid&gt;6D17A21B07E642C1B422BA5C5E166462&lt;/guid&gt;&#10;            &lt;repollguid&gt;A296021525574E1991E7FC5A9F228780&lt;/repollguid&gt;&#10;            &lt;sourceid&gt;5C63DA0CE2FC4D74BB81DF5EA14ABDAB&lt;/sourceid&gt;&#10;            &lt;questiontext&gt;When is a patient considered “fully reversed” after use of a NMB agent?&lt;/questiontext&gt;&#10;            &lt;showresults&gt;True&lt;/showresults&gt;&#10;            &lt;responsegrid&gt;0&lt;/responsegrid&gt;&#10;            &lt;countdowntimer&gt;False&lt;/countdowntimer&gt;&#10;            &lt;countdowntime&gt;30&lt;/countdowntime&gt;&#10;            &lt;correctvalue&gt;1&lt;/correctvalue&gt;&#10;            &lt;incorrectvalue&gt;0&lt;/incorrectvalue&gt;&#10;            &lt;responselimit&gt;1&lt;/responselimit&gt;&#10;            &lt;bulletstyle&gt;3&lt;/bulletstyle&gt;&#10;            &lt;correctanswerindicator&gt;True&lt;/correctanswerindicator&gt;&#10;            &lt;answers&gt;&#10;                &lt;answer&gt;&#10;                    &lt;guid&gt;04BC3B42F38249409EA40E908B26BC2F&lt;/guid&gt;&#10;                    &lt;answertext&gt;When they can squeeze your hand&lt;/answertext&gt;&#10;                    &lt;valuetype&gt;-1&lt;/valuetype&gt;&#10;                &lt;/answer&gt;&#10;                &lt;answer&gt;&#10;                    &lt;guid&gt;0A36DD1609A643ECAEFAB35B4DCBC4F3&lt;/guid&gt;&#10;                    &lt;answertext&gt;When you can feel four twitches on the TOF monitor&lt;/answertext&gt;&#10;                    &lt;valuetype&gt;-1&lt;/valuetype&gt;&#10;                &lt;/answer&gt;&#10;                &lt;answer&gt;&#10;                    &lt;guid&gt;F71F188D14F940D09D2882B83516F5C5&lt;/guid&gt;&#10;                    &lt;answertext&gt;When the TOF ratio is &amp;gt;0.9%&lt;/answertext&gt;&#10;                    &lt;valuetype&gt;1&lt;/valuetype&gt;&#10;                &lt;/answer&gt;&#10;            &lt;/answers&gt;&#10;        &lt;/multichoice&gt;&#10;    &lt;/questions&gt;&#10;&lt;/questionlist&gt;"/>
  <p:tag name="LIVECHARTING" val="False"/>
  <p:tag name="AUTOOPENPOLL" val="True"/>
  <p:tag name="AUTOFORMATCHART" val="True"/>
</p:tagLst>
</file>

<file path=ppt/tags/tag7.xml><?xml version="1.0" encoding="utf-8"?>
<p:tagLst xmlns:a="http://schemas.openxmlformats.org/drawingml/2006/main" xmlns:r="http://schemas.openxmlformats.org/officeDocument/2006/relationships" xmlns:p="http://schemas.openxmlformats.org/presentationml/2006/main">
  <p:tag name="ZEROBASED" val="False"/>
</p:tagLst>
</file>

<file path=ppt/tags/tag8.xml><?xml version="1.0" encoding="utf-8"?>
<p:tagLst xmlns:a="http://schemas.openxmlformats.org/drawingml/2006/main" xmlns:r="http://schemas.openxmlformats.org/officeDocument/2006/relationships" xmlns:p="http://schemas.openxmlformats.org/presentationml/2006/main">
  <p:tag name="TYPE" val="MultiChoiceSlide"/>
  <p:tag name="RESULTS" val="What percentage of patients are inadequately reversed upon entry to the post-anesthesia care unit (PACU) after getting NMB agents?[;crlf;]30[;]30[;]42[;]False[;]5[;][;crlf;]2.35714285714286[;]2[;]1.06506044030214[;]1.1343537414966[;crlf;]11[;]-1[;]0%1[;]0%[;][;crlf;]13[;]-1[;]5%2[;]5%[;][;crlf;]10[;]1[;]30-40%3[;]30-40%[;][;crlf;]8[;]-1[;]&gt;50%4[;]&gt;50%[;]"/>
  <p:tag name="HASRESULTS" val="False"/>
  <p:tag name="TPQUESTIONXML" val="﻿&lt;?xml version=&quot;1.0&quot; encoding=&quot;utf-8&quot;?&gt;&#10;&lt;questionlist&gt;&#10;    &lt;properties&gt;&#10;        &lt;guid&gt;756F1B92F27E43D59910CC2101200A43&lt;/guid&gt;&#10;        &lt;description /&gt;&#10;        &lt;date&gt;11/17/2016 10:52:45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showresults&gt;True&lt;/showresults&gt;&#10;        &lt;countdowntime&gt;30&lt;/countdowntime&gt;&#10;        &lt;responsegrid&gt;0&lt;/responsegrid&gt;&#10;    &lt;/questionlisttemplate&gt;&#10;    &lt;questions&gt;&#10;        &lt;multichoice&gt;&#10;            &lt;guid&gt;E916CEBC4F5B4DACABDDA6F52674A40F&lt;/guid&gt;&#10;            &lt;repollguid&gt;18F1875B744F46D3982D3821A4F220DF&lt;/repollguid&gt;&#10;            &lt;sourceid&gt;F91FC7419BC64829AC1E34AEFD2809AA&lt;/sourceid&gt;&#10;            &lt;questiontext&gt;What percentage of patients are inadequately reversed upon entry to the post-anesthesia care unit (PACU) after getting NMB agents?&lt;/questiontext&gt;&#10;            &lt;showresults&gt;True&lt;/showresults&gt;&#10;            &lt;responsegrid&gt;0&lt;/responsegrid&gt;&#10;            &lt;countdowntimer&gt;False&lt;/countdowntimer&gt;&#10;            &lt;countdowntime&gt;30&lt;/countdowntime&gt;&#10;            &lt;correctvalue&gt;1&lt;/correctvalue&gt;&#10;            &lt;incorrectvalue&gt;0&lt;/incorrectvalue&gt;&#10;            &lt;responselimit&gt;2&lt;/responselimit&gt;&#10;            &lt;bulletstyle&gt;3&lt;/bulletstyle&gt;&#10;            &lt;correctanswerindicator&gt;True&lt;/correctanswerindicator&gt;&#10;            &lt;answers&gt;&#10;                &lt;answer&gt;&#10;                    &lt;guid&gt;794284DDD9B34BFB92C5E5DE95CC4641&lt;/guid&gt;&#10;                    &lt;answertext&gt;0%&lt;/answertext&gt;&#10;                    &lt;valuetype&gt;-1&lt;/valuetype&gt;&#10;                &lt;/answer&gt;&#10;                &lt;answer&gt;&#10;                    &lt;guid&gt;1848509350C547D3A7C4684EC61C018B&lt;/guid&gt;&#10;                    &lt;answertext&gt;5%&lt;/answertext&gt;&#10;                    &lt;valuetype&gt;-1&lt;/valuetype&gt;&#10;                &lt;/answer&gt;&#10;                &lt;answer&gt;&#10;                    &lt;guid&gt;FA85E9DEF296457C81664B312E98047B&lt;/guid&gt;&#10;                    &lt;answertext&gt;30-40%&lt;/answertext&gt;&#10;                    &lt;valuetype&gt;1&lt;/valuetype&gt;&#10;                &lt;/answer&gt;&#10;                &lt;answer&gt;&#10;                    &lt;guid&gt;FE5794B7904B4D5896F0D3708F46A81A&lt;/guid&gt;&#10;                    &lt;answertext&gt;&amp;gt;50%&lt;/answertext&gt;&#10;                    &lt;valuetype&gt;-1&lt;/valuetype&gt;&#10;                &lt;/answer&gt;&#10;            &lt;/answers&gt;&#10;        &lt;/multichoice&gt;&#10;    &lt;/questions&gt;&#10;&lt;/questionlist&gt;"/>
  <p:tag name="LIVECHARTING" val="False"/>
  <p:tag name="AUTOOPENPOLL" val="True"/>
  <p:tag name="AUTOFORMATCHART" val="True"/>
</p:tagLst>
</file>

<file path=ppt/tags/tag9.xml><?xml version="1.0" encoding="utf-8"?>
<p:tagLst xmlns:a="http://schemas.openxmlformats.org/drawingml/2006/main" xmlns:r="http://schemas.openxmlformats.org/officeDocument/2006/relationships" xmlns:p="http://schemas.openxmlformats.org/presentationml/2006/main">
  <p:tag name="ZEROBASED" val="False"/>
</p:tagLst>
</file>

<file path=ppt/theme/theme1.xml><?xml version="1.0" encoding="utf-8"?>
<a:theme xmlns:a="http://schemas.openxmlformats.org/drawingml/2006/main" name="Advantage1">
  <a:themeElements>
    <a:clrScheme name="Merck slide template colors">
      <a:dk1>
        <a:srgbClr val="242852"/>
      </a:dk1>
      <a:lt1>
        <a:srgbClr val="FFFFFF"/>
      </a:lt1>
      <a:dk2>
        <a:srgbClr val="242852"/>
      </a:dk2>
      <a:lt2>
        <a:srgbClr val="FFFFFF"/>
      </a:lt2>
      <a:accent1>
        <a:srgbClr val="F49054"/>
      </a:accent1>
      <a:accent2>
        <a:srgbClr val="735781"/>
      </a:accent2>
      <a:accent3>
        <a:srgbClr val="7F8FA9"/>
      </a:accent3>
      <a:accent4>
        <a:srgbClr val="4A66AC"/>
      </a:accent4>
      <a:accent5>
        <a:srgbClr val="5AA2AE"/>
      </a:accent5>
      <a:accent6>
        <a:srgbClr val="9D90A0"/>
      </a:accent6>
      <a:hlink>
        <a:srgbClr val="9454C3"/>
      </a:hlink>
      <a:folHlink>
        <a:srgbClr val="3EBBF0"/>
      </a:folHlink>
    </a:clrScheme>
    <a:fontScheme name="Default Design">
      <a:majorFont>
        <a:latin typeface="Tahoma"/>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400" dirty="0" smtClean="0">
            <a:solidFill>
              <a:schemeClr val="tx1"/>
            </a:solidFill>
            <a:latin typeface="Calibri" panose="020F0502020204030204" pitchFamily="34" charset="0"/>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Advantage1" id="{74505DE7-601D-4C51-8D78-E222D72AB53C}" vid="{70ECF39B-564A-4739-910C-461868A5F785}"/>
    </a:ext>
  </a:extLst>
</a:theme>
</file>

<file path=ppt/theme/theme2.xml><?xml version="1.0" encoding="utf-8"?>
<a:theme xmlns:a="http://schemas.openxmlformats.org/drawingml/2006/main" name="1_Advantage1">
  <a:themeElements>
    <a:clrScheme name="Custom 4">
      <a:dk1>
        <a:srgbClr val="242852"/>
      </a:dk1>
      <a:lt1>
        <a:srgbClr val="FFFFFF"/>
      </a:lt1>
      <a:dk2>
        <a:srgbClr val="242852"/>
      </a:dk2>
      <a:lt2>
        <a:srgbClr val="FFFFFF"/>
      </a:lt2>
      <a:accent1>
        <a:srgbClr val="F49054"/>
      </a:accent1>
      <a:accent2>
        <a:srgbClr val="735781"/>
      </a:accent2>
      <a:accent3>
        <a:srgbClr val="7F8FA9"/>
      </a:accent3>
      <a:accent4>
        <a:srgbClr val="4A66AC"/>
      </a:accent4>
      <a:accent5>
        <a:srgbClr val="5AA2AE"/>
      </a:accent5>
      <a:accent6>
        <a:srgbClr val="9D90A0"/>
      </a:accent6>
      <a:hlink>
        <a:srgbClr val="0000FF"/>
      </a:hlink>
      <a:folHlink>
        <a:srgbClr val="3EBBF0"/>
      </a:folHlink>
    </a:clrScheme>
    <a:fontScheme name="Default Design">
      <a:majorFont>
        <a:latin typeface="Tahoma"/>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400" dirty="0" smtClean="0">
            <a:solidFill>
              <a:schemeClr val="tx1"/>
            </a:solidFill>
            <a:latin typeface="Calibri" panose="020F0502020204030204" pitchFamily="34" charset="0"/>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Advantage1" id="{74505DE7-601D-4C51-8D78-E222D72AB53C}" vid="{70ECF39B-564A-4739-910C-461868A5F78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D38218BD13F88468E3C3E8AE9B283E2" ma:contentTypeVersion="2" ma:contentTypeDescription="Create a new document." ma:contentTypeScope="" ma:versionID="c88ab9525a8c4621c4d11cc247c8c83f">
  <xsd:schema xmlns:xsd="http://www.w3.org/2001/XMLSchema" xmlns:p="http://schemas.microsoft.com/office/2006/metadata/properties" targetNamespace="http://schemas.microsoft.com/office/2006/metadata/properties" ma:root="true" ma:fieldsID="9d92adf27c94bb230aa712c57d8b1d7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1DBB5E9-F015-4D47-A6F9-3A8726D16CC7}">
  <ds:schemaRefs>
    <ds:schemaRef ds:uri="http://schemas.openxmlformats.org/package/2006/metadata/core-properties"/>
    <ds:schemaRef ds:uri="http://purl.org/dc/dcmitype/"/>
    <ds:schemaRef ds:uri="http://www.w3.org/XML/1998/namespace"/>
    <ds:schemaRef ds:uri="http://purl.org/dc/elements/1.1/"/>
    <ds:schemaRef ds:uri="http://schemas.microsoft.com/office/2006/metadata/properties"/>
    <ds:schemaRef ds:uri="http://schemas.microsoft.com/office/2006/documentManagement/types"/>
    <ds:schemaRef ds:uri="http://purl.org/dc/terms/"/>
  </ds:schemaRefs>
</ds:datastoreItem>
</file>

<file path=customXml/itemProps2.xml><?xml version="1.0" encoding="utf-8"?>
<ds:datastoreItem xmlns:ds="http://schemas.openxmlformats.org/officeDocument/2006/customXml" ds:itemID="{6DA6CD07-3F34-4B77-B5E6-B13A9A7BF54E}">
  <ds:schemaRefs>
    <ds:schemaRef ds:uri="http://schemas.microsoft.com/sharepoint/v3/contenttype/forms"/>
  </ds:schemaRefs>
</ds:datastoreItem>
</file>

<file path=customXml/itemProps3.xml><?xml version="1.0" encoding="utf-8"?>
<ds:datastoreItem xmlns:ds="http://schemas.openxmlformats.org/officeDocument/2006/customXml" ds:itemID="{CFF31A81-5C7A-43B0-B5AD-C46F72D08C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3316</TotalTime>
  <Words>5191</Words>
  <Application>Microsoft Office PowerPoint</Application>
  <PresentationFormat>On-screen Show (4:3)</PresentationFormat>
  <Paragraphs>773</Paragraphs>
  <Slides>97</Slides>
  <Notes>17</Notes>
  <HiddenSlides>0</HiddenSlides>
  <MMClips>0</MMClips>
  <ScaleCrop>false</ScaleCrop>
  <HeadingPairs>
    <vt:vector size="4" baseType="variant">
      <vt:variant>
        <vt:lpstr>Theme</vt:lpstr>
      </vt:variant>
      <vt:variant>
        <vt:i4>2</vt:i4>
      </vt:variant>
      <vt:variant>
        <vt:lpstr>Slide Titles</vt:lpstr>
      </vt:variant>
      <vt:variant>
        <vt:i4>97</vt:i4>
      </vt:variant>
    </vt:vector>
  </HeadingPairs>
  <TitlesOfParts>
    <vt:vector size="99" baseType="lpstr">
      <vt:lpstr>Advantage1</vt:lpstr>
      <vt:lpstr>1_Advantage1</vt:lpstr>
      <vt:lpstr>PowerPoint Presentation</vt:lpstr>
      <vt:lpstr>Obtaining CE Credit</vt:lpstr>
      <vt:lpstr>Activity Resources</vt:lpstr>
      <vt:lpstr>Disclosures</vt:lpstr>
      <vt:lpstr>Learning Objectives</vt:lpstr>
      <vt:lpstr>Michael R. England, M.D.</vt:lpstr>
      <vt:lpstr>Are you involved in operating room (OR) medications?</vt:lpstr>
      <vt:lpstr>In current clinical practice, how often is the train-of-four (TOF) monitor used routinely?</vt:lpstr>
      <vt:lpstr>When is a patient considered “fully reversed” after use of a NMB agent?</vt:lpstr>
      <vt:lpstr>What percentage of patients are inadequately reversed upon entry to the post-anesthesia care unit (PACU) after getting NMB agents? </vt:lpstr>
      <vt:lpstr>Succinylcholine (SDC) is the “safest” agent for a rapid sequence induction (RSI) for a “full stomach”?  Rather than 1.2 mg/kg rocuronium </vt:lpstr>
      <vt:lpstr>Boston, Massachusetts October 19, 1846</vt:lpstr>
      <vt:lpstr>What is “anesthesia”?</vt:lpstr>
      <vt:lpstr>From The New Yorker 1/14/08</vt:lpstr>
      <vt:lpstr>What do we use to produce “anesthesia”?</vt:lpstr>
      <vt:lpstr>Muscle Relaxants A major part of our anesthesia quiver</vt:lpstr>
      <vt:lpstr>Rocuronium a Quaternary Aminosteroid</vt:lpstr>
      <vt:lpstr>Monitoring the Neuromuscular  Junction (NMJ)</vt:lpstr>
      <vt:lpstr>NMJ Receptor Blockade</vt:lpstr>
      <vt:lpstr>PowerPoint Presentation</vt:lpstr>
      <vt:lpstr>Monitoring of the NMJ Accelerometer</vt:lpstr>
      <vt:lpstr>How do we “reverse” the effects of  neuromuscular blocking agents?</vt:lpstr>
      <vt:lpstr>Should this continue to be the standard of care?</vt:lpstr>
      <vt:lpstr>Neostigmine</vt:lpstr>
      <vt:lpstr>New FDA Regulations</vt:lpstr>
      <vt:lpstr>Generic Neostigmine</vt:lpstr>
      <vt:lpstr>Should this continue to be the standard of care?</vt:lpstr>
      <vt:lpstr>Enter Sugammadex</vt:lpstr>
      <vt:lpstr>Sugammadex</vt:lpstr>
      <vt:lpstr>Sugammadex</vt:lpstr>
      <vt:lpstr>Sugammadex for Reversal of  Neuromuscular Blockade</vt:lpstr>
      <vt:lpstr>Recovery Times Sugammadex vs. Neostigmine</vt:lpstr>
      <vt:lpstr>Patient Case</vt:lpstr>
      <vt:lpstr>Case Raises Issues </vt:lpstr>
      <vt:lpstr>Time for a Decision Which drug would you suggest?</vt:lpstr>
      <vt:lpstr>Time to Recovery for First Twitch 10% of Baseline</vt:lpstr>
      <vt:lpstr>Advantages of Sugammadex vs.  Neostigmine/Glycopyrrolate</vt:lpstr>
      <vt:lpstr>Adverse Reactions to Sugammadex</vt:lpstr>
      <vt:lpstr>Adverse Reactions to Sugammadex</vt:lpstr>
      <vt:lpstr>Concerns with Sugammadex</vt:lpstr>
      <vt:lpstr>Pharmacokinetics of Sugammadex</vt:lpstr>
      <vt:lpstr>Re-dosing of Sugammadex Normal GFR</vt:lpstr>
      <vt:lpstr>Progesterone Levels after Sugammadex</vt:lpstr>
      <vt:lpstr>To Prevent Unwanted Pregnancy</vt:lpstr>
      <vt:lpstr>Answers to Questions</vt:lpstr>
      <vt:lpstr>In Conclusion</vt:lpstr>
      <vt:lpstr>Postoperative Complications</vt:lpstr>
      <vt:lpstr>Why Side Effects Matter</vt:lpstr>
      <vt:lpstr>The Gastrointestinal Tract</vt:lpstr>
      <vt:lpstr>Chemoreceptor Trigger Zone (CTZ)</vt:lpstr>
      <vt:lpstr>Why Receptor Activity is Important</vt:lpstr>
      <vt:lpstr>Willingness to Pay</vt:lpstr>
      <vt:lpstr>PONV Risk Score in Adults </vt:lpstr>
      <vt:lpstr>Risk Factors for Post Discharge Nausea and Vomiting (PDNV)</vt:lpstr>
      <vt:lpstr>Neuromuscular Blocking Agent  Antagonists</vt:lpstr>
      <vt:lpstr>Postoperative Outcomes with Residual Neuromuscular Blockade</vt:lpstr>
      <vt:lpstr>University of Michigan PONV  Adult Algorithms </vt:lpstr>
      <vt:lpstr>PowerPoint Presentation</vt:lpstr>
      <vt:lpstr>PowerPoint Presentation</vt:lpstr>
      <vt:lpstr>Postoperative Nausea &amp; Vomiting (PONV)</vt:lpstr>
      <vt:lpstr>What were the patient’s risk factors for PONV with reversal?</vt:lpstr>
      <vt:lpstr>Which of the following pharmacological prophylaxis measures should not have been considered?</vt:lpstr>
      <vt:lpstr>Other Issues to Consider</vt:lpstr>
      <vt:lpstr>Current Reversal Agents (edrophonium, neostigmine, pyridostigmine)</vt:lpstr>
      <vt:lpstr>Risks Associated with Reversal Omission</vt:lpstr>
      <vt:lpstr>NMB Agent Association with Postoperative Pneumonia</vt:lpstr>
      <vt:lpstr>Effect of ASA Physical Status Score and Age on Pulmonary Outcomes</vt:lpstr>
      <vt:lpstr>Accidental Awareness Distribution by Phases of Care</vt:lpstr>
      <vt:lpstr>Results of the 5th National Audit  Project (NAPS)</vt:lpstr>
      <vt:lpstr>The RECITE Study: The Incidence of Residual Neuromuscular Blockade</vt:lpstr>
      <vt:lpstr>Recovery Status of Patients on Floor Arrival</vt:lpstr>
      <vt:lpstr>Postoperative Residual Neuromuscular Blockade</vt:lpstr>
      <vt:lpstr>Postoperative Residual Neuromuscular Blockade continued</vt:lpstr>
      <vt:lpstr>Despite full reversal with current methods for neuromuscular blockade reversal and a train of four &gt;0.9 postoperative residual block may still occur.</vt:lpstr>
      <vt:lpstr>Risk factors in the patient included which of the following?</vt:lpstr>
      <vt:lpstr>Value-based Considerations for Monitoring and Therapy</vt:lpstr>
      <vt:lpstr>Roadblocks, Barriers, and Cost… Finding the Way</vt:lpstr>
      <vt:lpstr>Sugammadex Cliffs Notes</vt:lpstr>
      <vt:lpstr>Cost of Adverse Postop Respiratory Events</vt:lpstr>
      <vt:lpstr>Cost of Adverse Postop Respiratory Events</vt:lpstr>
      <vt:lpstr>Can sugammadex reduce the  incidence of respiratory complications?</vt:lpstr>
      <vt:lpstr>Preventive vs. Treatment  Use of Sugammadex</vt:lpstr>
      <vt:lpstr>Surgical Procedures Utilizing NMB</vt:lpstr>
      <vt:lpstr>Cost Effectiveness: Productivity Loss with Sugammadex vs. Neostigmine for Reversal of Rocuronium-Induced NMB</vt:lpstr>
      <vt:lpstr>Questions to Consider…</vt:lpstr>
      <vt:lpstr>One Year Trend in Neostigmine Use at  University of Michigan Health System (UMHS) 3/1/15 - 2/29/16</vt:lpstr>
      <vt:lpstr>Trend in Neostigmine Use and TOF Documentation at UMHS from 2004-2014</vt:lpstr>
      <vt:lpstr>Sugammadex Economic Evaluation UMHS</vt:lpstr>
      <vt:lpstr>Sugammadex Economic Evaluation at UMHS</vt:lpstr>
      <vt:lpstr>Formulary Considerations at UMHS</vt:lpstr>
      <vt:lpstr>Formulary Considerations at UMHS (cont.)</vt:lpstr>
      <vt:lpstr>University of Michigan Neuromuscular Blockade Reversal Strategy</vt:lpstr>
      <vt:lpstr>Creating an Medication Order in Computerized Pharmacy Order Entry (CPOE)</vt:lpstr>
      <vt:lpstr>Take Home Thoughts</vt:lpstr>
      <vt:lpstr>Which of these changes in your practice are you likely to make after today’s presentation? </vt:lpstr>
      <vt:lpstr>Q &amp; A (Optional)</vt:lpstr>
      <vt:lpstr>Close Activity and Process 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Presentation-v6</dc:title>
  <dc:creator>Jacqui Hakooz</dc:creator>
  <cp:lastModifiedBy>Vickie Yarborough</cp:lastModifiedBy>
  <cp:revision>159</cp:revision>
  <dcterms:created xsi:type="dcterms:W3CDTF">2014-09-12T19:16:50Z</dcterms:created>
  <dcterms:modified xsi:type="dcterms:W3CDTF">2016-12-20T21:28:04Z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0x010100FD38218BD13F88468E3C3E8AE9B283E2</vt:lpwstr>
  </property>
</Properties>
</file>